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5"/>
  </p:notesMasterIdLst>
  <p:sldIdLst>
    <p:sldId id="256" r:id="rId2"/>
    <p:sldId id="287" r:id="rId3"/>
    <p:sldId id="296" r:id="rId4"/>
    <p:sldId id="257" r:id="rId5"/>
    <p:sldId id="258" r:id="rId6"/>
    <p:sldId id="259" r:id="rId7"/>
    <p:sldId id="260" r:id="rId8"/>
    <p:sldId id="297" r:id="rId9"/>
    <p:sldId id="298" r:id="rId10"/>
    <p:sldId id="299" r:id="rId11"/>
    <p:sldId id="300" r:id="rId12"/>
    <p:sldId id="261" r:id="rId13"/>
    <p:sldId id="262" r:id="rId14"/>
    <p:sldId id="301" r:id="rId15"/>
    <p:sldId id="304" r:id="rId16"/>
    <p:sldId id="263" r:id="rId17"/>
    <p:sldId id="264" r:id="rId18"/>
    <p:sldId id="302" r:id="rId19"/>
    <p:sldId id="265" r:id="rId20"/>
    <p:sldId id="266" r:id="rId21"/>
    <p:sldId id="303" r:id="rId22"/>
    <p:sldId id="268" r:id="rId23"/>
    <p:sldId id="269" r:id="rId24"/>
    <p:sldId id="270" r:id="rId25"/>
    <p:sldId id="271" r:id="rId26"/>
    <p:sldId id="272" r:id="rId27"/>
    <p:sldId id="273" r:id="rId28"/>
    <p:sldId id="274" r:id="rId29"/>
    <p:sldId id="275" r:id="rId30"/>
    <p:sldId id="276" r:id="rId31"/>
    <p:sldId id="277" r:id="rId32"/>
    <p:sldId id="278" r:id="rId33"/>
    <p:sldId id="294"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809C09-DB91-429C-BE4F-AC879ABC45CB}" type="datetimeFigureOut">
              <a:rPr lang="en-GB" smtClean="0"/>
              <a:t>22/07/2025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AA670A-0431-4E8A-BCD1-9AB3B4E78912}" type="slidenum">
              <a:rPr lang="en-GB" smtClean="0"/>
              <a:t>‹#›</a:t>
            </a:fld>
            <a:endParaRPr lang="en-GB"/>
          </a:p>
        </p:txBody>
      </p:sp>
    </p:spTree>
    <p:extLst>
      <p:ext uri="{BB962C8B-B14F-4D97-AF65-F5344CB8AC3E}">
        <p14:creationId xmlns:p14="http://schemas.microsoft.com/office/powerpoint/2010/main" val="2495281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9AA670A-0431-4E8A-BCD1-9AB3B4E78912}" type="slidenum">
              <a:rPr lang="en-GB" smtClean="0"/>
              <a:t>1</a:t>
            </a:fld>
            <a:endParaRPr lang="en-GB"/>
          </a:p>
        </p:txBody>
      </p:sp>
    </p:spTree>
    <p:extLst>
      <p:ext uri="{BB962C8B-B14F-4D97-AF65-F5344CB8AC3E}">
        <p14:creationId xmlns:p14="http://schemas.microsoft.com/office/powerpoint/2010/main" val="224038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9AA670A-0431-4E8A-BCD1-9AB3B4E78912}" type="slidenum">
              <a:rPr lang="en-GB" smtClean="0"/>
              <a:t>2</a:t>
            </a:fld>
            <a:endParaRPr lang="en-GB"/>
          </a:p>
        </p:txBody>
      </p:sp>
    </p:spTree>
    <p:extLst>
      <p:ext uri="{BB962C8B-B14F-4D97-AF65-F5344CB8AC3E}">
        <p14:creationId xmlns:p14="http://schemas.microsoft.com/office/powerpoint/2010/main" val="65870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D52E67C-8B7F-4C2B-8881-9973A49120E5}"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5D19BA-416A-4DBA-BFD8-02227A3A90A5}"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C1EAA5-6E83-4A92-BEB4-6B48B429CD0D}"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402D96B-7E25-4884-A850-5B7803E9FDA0}"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A9D113F-B64B-4417-80EB-30A1E860BBA9}"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9485B52-0826-438B-99EC-0BB1CCA4DB1B}"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3023C6-C739-4013-8182-54E0CD9A47DD}"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48F78A-DF9C-4A3C-988C-A25A29369302}"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A40612-E8FC-4C41-AF50-A02E48232D7F}"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283361-1BFE-4554-BACF-BD4B6FFBDCB6}" type="datetime1">
              <a:rPr lang="en-US" smtClean="0"/>
              <a:t>7/22/2025</a:t>
            </a:fld>
            <a:endParaRPr lang="en-US" dirty="0"/>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F212FAB-2386-408A-9D3D-CE804B5D0464}"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D52538-7EE6-4E9C-ACFC-19996280FBB7}" type="datetime1">
              <a:rPr lang="en-US" smtClean="0"/>
              <a:t>7/22/2025</a:t>
            </a:fld>
            <a:endParaRPr lang="en-US" dirty="0"/>
          </a:p>
        </p:txBody>
      </p:sp>
      <p:sp>
        <p:nvSpPr>
          <p:cNvPr id="8" name="Footer Placeholder 7"/>
          <p:cNvSpPr>
            <a:spLocks noGrp="1"/>
          </p:cNvSpPr>
          <p:nvPr>
            <p:ph type="ftr" sz="quarter" idx="11"/>
          </p:nvPr>
        </p:nvSpPr>
        <p:spPr/>
        <p:txBody>
          <a:bodyPr/>
          <a:lstStyle/>
          <a:p>
            <a:r>
              <a:rPr lang="en-GB" smtClean="0"/>
              <a:t>Prof Kehinde A. Ayoola NASTREL Lead Paper 22/07/25</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FCC3F6-04E4-4633-9D25-5CF9E93BF373}" type="datetime1">
              <a:rPr lang="en-US" smtClean="0"/>
              <a:t>7/22/2025</a:t>
            </a:fld>
            <a:endParaRPr lang="en-US"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C586B0-A421-4999-B489-1EF291C59AEE}" type="datetime1">
              <a:rPr lang="en-US" smtClean="0"/>
              <a:t>7/22/2025</a:t>
            </a:fld>
            <a:endParaRPr lang="en-US" dirty="0"/>
          </a:p>
        </p:txBody>
      </p:sp>
      <p:sp>
        <p:nvSpPr>
          <p:cNvPr id="3" name="Footer Placeholder 2"/>
          <p:cNvSpPr>
            <a:spLocks noGrp="1"/>
          </p:cNvSpPr>
          <p:nvPr>
            <p:ph type="ftr" sz="quarter" idx="11"/>
          </p:nvPr>
        </p:nvSpPr>
        <p:spPr/>
        <p:txBody>
          <a:bodyPr/>
          <a:lstStyle/>
          <a:p>
            <a:r>
              <a:rPr lang="en-GB" smtClean="0"/>
              <a:t>Prof Kehinde A. Ayoola NASTREL Lead Paper 22/07/25</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701402-01F4-4BAE-B7D9-52E85FA6F9FA}"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001E41-1DD1-4E06-8FD9-C752457ECBB1}" type="datetime1">
              <a:rPr lang="en-US" smtClean="0"/>
              <a:t>7/22/2025</a:t>
            </a:fld>
            <a:endParaRPr lang="en-US" dirty="0"/>
          </a:p>
        </p:txBody>
      </p:sp>
      <p:sp>
        <p:nvSpPr>
          <p:cNvPr id="6" name="Footer Placeholder 5"/>
          <p:cNvSpPr>
            <a:spLocks noGrp="1"/>
          </p:cNvSpPr>
          <p:nvPr>
            <p:ph type="ftr" sz="quarter" idx="11"/>
          </p:nvPr>
        </p:nvSpPr>
        <p:spPr/>
        <p:txBody>
          <a:bodyPr/>
          <a:lstStyle/>
          <a:p>
            <a:r>
              <a:rPr lang="en-GB" smtClean="0"/>
              <a:t>Prof Kehinde A. Ayoola NASTREL Lead Paper 22/07/25</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9BCF928-9A65-4B27-AF30-4DFF641FB8CD}" type="datetime1">
              <a:rPr lang="en-US" smtClean="0"/>
              <a:t>7/22/2025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smtClean="0"/>
              <a:t>Prof Kehinde A. Ayoola NASTREL Lead Paper 22/07/25</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timesofindia.indiatimes.com/education/web-stories/7-ways-reading-books-can-improve-your-english-grammar-and-language-skills/photostory/116443483.cms" TargetMode="External"/><Relationship Id="rId2" Type="http://schemas.openxmlformats.org/officeDocument/2006/relationships/hyperlink" Target="https://www.indiatoday.in/visualstories/education/6-simple-strategies-to-sharpen-your-memory-2-195221-17-12-2024" TargetMode="External"/><Relationship Id="rId1" Type="http://schemas.openxmlformats.org/officeDocument/2006/relationships/slideLayout" Target="../slideLayouts/slideLayout2.xml"/><Relationship Id="rId4" Type="http://schemas.openxmlformats.org/officeDocument/2006/relationships/hyperlink" Target="https://timesofindia.indiatimes.com/educatio/web-stories/8memory-boosting-strategies-for-students-in-their-20s/photostory/116155094.cm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8680" y="1110342"/>
            <a:ext cx="10753498" cy="4098113"/>
          </a:xfrm>
        </p:spPr>
        <p:txBody>
          <a:bodyPr>
            <a:normAutofit fontScale="90000"/>
          </a:bodyPr>
          <a:lstStyle/>
          <a:p>
            <a:pPr algn="ctr"/>
            <a:r>
              <a:rPr lang="en-GB" sz="4400" b="1" dirty="0" smtClean="0"/>
              <a:t/>
            </a:r>
            <a:br>
              <a:rPr lang="en-GB" sz="4400" b="1" dirty="0" smtClean="0"/>
            </a:br>
            <a:r>
              <a:rPr lang="en-GB" sz="4400" b="1" dirty="0"/>
              <a:t/>
            </a:r>
            <a:br>
              <a:rPr lang="en-GB" sz="4400" b="1" dirty="0"/>
            </a:br>
            <a:r>
              <a:rPr lang="en-GB" sz="4400" b="1" dirty="0" smtClean="0"/>
              <a:t/>
            </a:r>
            <a:br>
              <a:rPr lang="en-GB" sz="4400" b="1" dirty="0" smtClean="0"/>
            </a:br>
            <a:r>
              <a:rPr lang="en-GB" sz="4400" b="1" dirty="0"/>
              <a:t/>
            </a:r>
            <a:br>
              <a:rPr lang="en-GB" sz="4400" b="1" dirty="0"/>
            </a:br>
            <a:r>
              <a:rPr lang="en-GB" sz="4400" b="1" dirty="0" smtClean="0"/>
              <a:t/>
            </a:r>
            <a:br>
              <a:rPr lang="en-GB" sz="4400" b="1" dirty="0" smtClean="0"/>
            </a:br>
            <a:r>
              <a:rPr lang="en-GB" sz="4400" b="1" dirty="0"/>
              <a:t/>
            </a:r>
            <a:br>
              <a:rPr lang="en-GB" sz="4400" b="1" dirty="0"/>
            </a:br>
            <a:r>
              <a:rPr lang="en-GB" sz="4400" b="1" dirty="0">
                <a:solidFill>
                  <a:srgbClr val="FF0000"/>
                </a:solidFill>
              </a:rPr>
              <a:t>Blended Learning</a:t>
            </a:r>
            <a:r>
              <a:rPr lang="en-GB" sz="4400" b="1" dirty="0"/>
              <a:t> as a Strategy for Enhancing the </a:t>
            </a:r>
            <a:r>
              <a:rPr lang="en-GB" sz="4400" b="1" dirty="0">
                <a:solidFill>
                  <a:srgbClr val="FF0000"/>
                </a:solidFill>
              </a:rPr>
              <a:t>Communicative Competence</a:t>
            </a:r>
            <a:r>
              <a:rPr lang="en-GB" sz="4400" b="1" dirty="0"/>
              <a:t> of Nigerian University Students</a:t>
            </a:r>
            <a:r>
              <a:rPr lang="en-GB" sz="4400" dirty="0"/>
              <a:t/>
            </a:r>
            <a:br>
              <a:rPr lang="en-GB" sz="4400" dirty="0"/>
            </a:br>
            <a:r>
              <a:rPr lang="en-GB" dirty="0"/>
              <a:t> </a:t>
            </a:r>
            <a:br>
              <a:rPr lang="en-GB" dirty="0"/>
            </a:br>
            <a:endParaRPr lang="en-GB" dirty="0"/>
          </a:p>
        </p:txBody>
      </p:sp>
      <p:sp>
        <p:nvSpPr>
          <p:cNvPr id="3" name="Subtitle 2"/>
          <p:cNvSpPr>
            <a:spLocks noGrp="1"/>
          </p:cNvSpPr>
          <p:nvPr>
            <p:ph type="subTitle" idx="1"/>
          </p:nvPr>
        </p:nvSpPr>
        <p:spPr>
          <a:xfrm>
            <a:off x="2589213" y="3735977"/>
            <a:ext cx="8915399" cy="2167685"/>
          </a:xfrm>
        </p:spPr>
        <p:txBody>
          <a:bodyPr>
            <a:normAutofit/>
          </a:bodyPr>
          <a:lstStyle/>
          <a:p>
            <a:pPr algn="ctr"/>
            <a:endParaRPr lang="en-GB" sz="3600" b="1" dirty="0" smtClean="0"/>
          </a:p>
          <a:p>
            <a:pPr algn="ctr"/>
            <a:r>
              <a:rPr lang="en-GB" sz="3600" b="1" dirty="0" err="1" smtClean="0"/>
              <a:t>Kehinde</a:t>
            </a:r>
            <a:r>
              <a:rPr lang="en-GB" sz="3600" b="1" dirty="0" smtClean="0"/>
              <a:t> </a:t>
            </a:r>
            <a:r>
              <a:rPr lang="en-GB" sz="3600" b="1" dirty="0"/>
              <a:t>A. Ayoola</a:t>
            </a:r>
            <a:br>
              <a:rPr lang="en-GB" sz="3600" b="1" dirty="0"/>
            </a:br>
            <a:r>
              <a:rPr lang="en-GB" sz="3600" b="1" dirty="0" err="1" smtClean="0"/>
              <a:t>Obafemi</a:t>
            </a:r>
            <a:r>
              <a:rPr lang="en-GB" sz="3600" b="1" dirty="0" smtClean="0"/>
              <a:t> </a:t>
            </a:r>
            <a:r>
              <a:rPr lang="en-GB" sz="3600" b="1" dirty="0" err="1"/>
              <a:t>Awolowo</a:t>
            </a:r>
            <a:r>
              <a:rPr lang="en-GB" sz="3600" b="1" dirty="0"/>
              <a:t> University, Ile-Ife</a:t>
            </a:r>
          </a:p>
        </p:txBody>
      </p:sp>
    </p:spTree>
    <p:extLst>
      <p:ext uri="{BB962C8B-B14F-4D97-AF65-F5344CB8AC3E}">
        <p14:creationId xmlns:p14="http://schemas.microsoft.com/office/powerpoint/2010/main" val="682679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FF0000"/>
                </a:solidFill>
              </a:rPr>
              <a:t>The Use of Technology for Learning in Higher Education</a:t>
            </a:r>
            <a:endParaRPr lang="en-GB" dirty="0">
              <a:solidFill>
                <a:srgbClr val="FF0000"/>
              </a:solidFill>
            </a:endParaRPr>
          </a:p>
        </p:txBody>
      </p:sp>
      <p:sp>
        <p:nvSpPr>
          <p:cNvPr id="3" name="Content Placeholder 2"/>
          <p:cNvSpPr>
            <a:spLocks noGrp="1"/>
          </p:cNvSpPr>
          <p:nvPr>
            <p:ph idx="1"/>
          </p:nvPr>
        </p:nvSpPr>
        <p:spPr>
          <a:xfrm>
            <a:off x="1600200" y="2133600"/>
            <a:ext cx="9904412" cy="3777622"/>
          </a:xfrm>
        </p:spPr>
        <p:txBody>
          <a:bodyPr>
            <a:noAutofit/>
          </a:bodyPr>
          <a:lstStyle/>
          <a:p>
            <a:r>
              <a:rPr lang="en-GB" sz="2500" dirty="0"/>
              <a:t>The advent of multimedia has made it appropriate and indeed mandatory for Nigerian universities and colleges to </a:t>
            </a:r>
            <a:r>
              <a:rPr lang="en-GB" sz="2500" dirty="0">
                <a:solidFill>
                  <a:srgbClr val="FF0000"/>
                </a:solidFill>
              </a:rPr>
              <a:t>revise their approach to the teaching and learning of Communication in English, so that the course can be made more accessible to the new generation of learners</a:t>
            </a:r>
            <a:r>
              <a:rPr lang="en-GB" sz="2500" dirty="0"/>
              <a:t>, who have been aptly described by </a:t>
            </a:r>
            <a:r>
              <a:rPr lang="en-GB" sz="2500" dirty="0" err="1"/>
              <a:t>Raji-Oyelade</a:t>
            </a:r>
            <a:r>
              <a:rPr lang="en-GB" sz="2500" dirty="0"/>
              <a:t> (2014, p.15) as “</a:t>
            </a:r>
            <a:r>
              <a:rPr lang="en-GB" sz="2500" dirty="0" err="1"/>
              <a:t>netizens</a:t>
            </a:r>
            <a:r>
              <a:rPr lang="en-GB" sz="2500" dirty="0"/>
              <a:t>” or “digital citizens”. </a:t>
            </a:r>
            <a:r>
              <a:rPr lang="en-GB" sz="2500" dirty="0">
                <a:solidFill>
                  <a:srgbClr val="FF0000"/>
                </a:solidFill>
              </a:rPr>
              <a:t>The foregoing raises a number of questions on the use of technology for the teaching and learning of Communication in English in Nigerian universities</a:t>
            </a:r>
            <a:r>
              <a:rPr lang="en-GB" sz="2500" dirty="0" smtClean="0">
                <a:solidFill>
                  <a:srgbClr val="FF0000"/>
                </a:solidFill>
              </a:rPr>
              <a:t>:</a:t>
            </a:r>
            <a:endParaRPr lang="en-GB" sz="2500"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5162020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3060" y="787782"/>
            <a:ext cx="9881552" cy="5348026"/>
          </a:xfrm>
        </p:spPr>
        <p:txBody>
          <a:bodyPr>
            <a:noAutofit/>
          </a:bodyPr>
          <a:lstStyle/>
          <a:p>
            <a:pPr lvl="0"/>
            <a:r>
              <a:rPr lang="en-GB" sz="2600" dirty="0"/>
              <a:t>To what extent is blended learning incorporated into Communication in English curriculum?</a:t>
            </a:r>
          </a:p>
          <a:p>
            <a:pPr lvl="0"/>
            <a:r>
              <a:rPr lang="en-GB" sz="2600" dirty="0"/>
              <a:t>How equipped are Communication in </a:t>
            </a:r>
            <a:r>
              <a:rPr lang="en-GB" sz="2600" b="1" dirty="0">
                <a:solidFill>
                  <a:srgbClr val="FF0000"/>
                </a:solidFill>
                <a:effectLst>
                  <a:outerShdw blurRad="38100" dist="38100" dir="2700000" algn="tl">
                    <a:srgbClr val="000000">
                      <a:alpha val="43137"/>
                    </a:srgbClr>
                  </a:outerShdw>
                </a:effectLst>
              </a:rPr>
              <a:t>English instructors </a:t>
            </a:r>
            <a:r>
              <a:rPr lang="en-GB" sz="2600" dirty="0"/>
              <a:t>in the use of multimedia to supplement their teaching?</a:t>
            </a:r>
          </a:p>
          <a:p>
            <a:pPr lvl="0"/>
            <a:r>
              <a:rPr lang="en-GB" sz="2600" dirty="0"/>
              <a:t>Are Nigerian </a:t>
            </a:r>
            <a:r>
              <a:rPr lang="en-GB" sz="2600" b="1" dirty="0">
                <a:solidFill>
                  <a:srgbClr val="FF0000"/>
                </a:solidFill>
                <a:effectLst>
                  <a:outerShdw blurRad="38100" dist="38100" dir="2700000" algn="tl">
                    <a:srgbClr val="000000">
                      <a:alpha val="43137"/>
                    </a:srgbClr>
                  </a:outerShdw>
                </a:effectLst>
              </a:rPr>
              <a:t>university lecture rooms </a:t>
            </a:r>
            <a:r>
              <a:rPr lang="en-GB" sz="2600" dirty="0"/>
              <a:t>adequately equipped for the use of multimedia for teaching and learning Communication in English?</a:t>
            </a:r>
          </a:p>
          <a:p>
            <a:pPr lvl="0"/>
            <a:r>
              <a:rPr lang="en-GB" sz="2600" dirty="0"/>
              <a:t>Do Nigerian first year students </a:t>
            </a:r>
            <a:r>
              <a:rPr lang="en-GB" sz="2600" b="1" dirty="0">
                <a:solidFill>
                  <a:srgbClr val="FF0000"/>
                </a:solidFill>
                <a:effectLst>
                  <a:outerShdw blurRad="38100" dist="38100" dir="2700000" algn="tl">
                    <a:srgbClr val="000000">
                      <a:alpha val="43137"/>
                    </a:srgbClr>
                  </a:outerShdw>
                </a:effectLst>
              </a:rPr>
              <a:t>possess smartphones, computers</a:t>
            </a:r>
            <a:r>
              <a:rPr lang="en-GB" sz="2600" dirty="0"/>
              <a:t> and the requisite data for effective use of Google classroom, Microsoft Team </a:t>
            </a:r>
            <a:r>
              <a:rPr lang="en-GB" sz="2600" dirty="0" err="1"/>
              <a:t>WhatsApp</a:t>
            </a:r>
            <a:r>
              <a:rPr lang="en-GB" sz="2600" dirty="0"/>
              <a:t> platform and more that are often required for blended </a:t>
            </a:r>
            <a:r>
              <a:rPr lang="en-GB" sz="2600" dirty="0" smtClean="0"/>
              <a:t>learning? </a:t>
            </a:r>
            <a:endParaRPr lang="en-GB" sz="26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613413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0" y="891540"/>
            <a:ext cx="9790112" cy="5646420"/>
          </a:xfrm>
        </p:spPr>
        <p:txBody>
          <a:bodyPr>
            <a:normAutofit lnSpcReduction="10000"/>
          </a:bodyPr>
          <a:lstStyle/>
          <a:p>
            <a:pPr marL="0" indent="0">
              <a:buNone/>
            </a:pPr>
            <a:r>
              <a:rPr lang="en-GB" sz="2800" dirty="0"/>
              <a:t>Blended learning has gained prominence as an instructional model that </a:t>
            </a:r>
            <a:r>
              <a:rPr lang="en-GB" sz="2800" dirty="0">
                <a:solidFill>
                  <a:schemeClr val="tx1"/>
                </a:solidFill>
              </a:rPr>
              <a:t>combines the strengths of both face-to-face and online learning, offering</a:t>
            </a:r>
            <a:r>
              <a:rPr lang="en-GB" sz="2800" dirty="0">
                <a:solidFill>
                  <a:srgbClr val="FF0000"/>
                </a:solidFill>
              </a:rPr>
              <a:t> flexibility, increased engagement, and improved academic outcomes.</a:t>
            </a:r>
            <a:r>
              <a:rPr lang="en-GB" sz="2800" dirty="0"/>
              <a:t> Research has shown that students in blended learning environments often outperform those in traditional learning settings due to </a:t>
            </a:r>
            <a:r>
              <a:rPr lang="en-GB" sz="2800" dirty="0">
                <a:solidFill>
                  <a:srgbClr val="FF0000"/>
                </a:solidFill>
              </a:rPr>
              <a:t>enhanced access to content, increased opportunities for interaction, and greater learner autonomy</a:t>
            </a:r>
            <a:r>
              <a:rPr lang="en-GB" sz="2800" dirty="0"/>
              <a:t> (</a:t>
            </a:r>
            <a:r>
              <a:rPr lang="en-GB" sz="2800" dirty="0" err="1"/>
              <a:t>Owston</a:t>
            </a:r>
            <a:r>
              <a:rPr lang="en-GB" sz="2800" dirty="0"/>
              <a:t>, York, &amp; Murtha, 2013; </a:t>
            </a:r>
            <a:r>
              <a:rPr lang="en-GB" sz="2800" dirty="0" err="1"/>
              <a:t>Vallée</a:t>
            </a:r>
            <a:r>
              <a:rPr lang="en-GB" sz="2800" dirty="0"/>
              <a:t> et al., 2020). </a:t>
            </a:r>
            <a:r>
              <a:rPr lang="en-GB" sz="2800" dirty="0" err="1"/>
              <a:t>Hrastinski</a:t>
            </a:r>
            <a:r>
              <a:rPr lang="en-GB" sz="2800" dirty="0"/>
              <a:t> (2019) emphasizes that </a:t>
            </a:r>
            <a:r>
              <a:rPr lang="en-GB" sz="2800" dirty="0">
                <a:solidFill>
                  <a:schemeClr val="tx1"/>
                </a:solidFill>
              </a:rPr>
              <a:t>blended learning promotes</a:t>
            </a:r>
            <a:r>
              <a:rPr lang="en-GB" sz="2800" dirty="0">
                <a:solidFill>
                  <a:srgbClr val="FF0000"/>
                </a:solidFill>
              </a:rPr>
              <a:t> active and collaborative learning through both synchronous and asynchronous modalities</a:t>
            </a:r>
            <a:r>
              <a:rPr lang="en-GB" sz="2800" dirty="0"/>
              <a:t>, enabling students to participate more meaningfully in the learning process.</a:t>
            </a:r>
            <a:endParaRPr lang="en-GB" sz="26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3380256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640080"/>
            <a:ext cx="9675812" cy="5852160"/>
          </a:xfrm>
        </p:spPr>
        <p:txBody>
          <a:bodyPr>
            <a:normAutofit/>
          </a:bodyPr>
          <a:lstStyle/>
          <a:p>
            <a:pPr marL="0" indent="0">
              <a:buNone/>
            </a:pPr>
            <a:r>
              <a:rPr lang="en-GB" sz="2400" dirty="0"/>
              <a:t>the ongoing shift towards digital pedagogy has prompted some institutions to experiment with blended models, especially in the light of post-COVID 19 pandemic educational reform. In science and technology universities, where applied learning and industry relevance are crucial, </a:t>
            </a:r>
            <a:r>
              <a:rPr lang="en-GB" sz="2400" dirty="0">
                <a:solidFill>
                  <a:schemeClr val="tx1"/>
                </a:solidFill>
              </a:rPr>
              <a:t>blended learning presents a valuable</a:t>
            </a:r>
            <a:r>
              <a:rPr lang="en-GB" sz="2400" dirty="0">
                <a:solidFill>
                  <a:srgbClr val="FF0000"/>
                </a:solidFill>
              </a:rPr>
              <a:t> opportunity to bridge theoretical knowledge with digital competence</a:t>
            </a:r>
            <a:r>
              <a:rPr lang="en-GB" sz="2400" dirty="0"/>
              <a:t> (</a:t>
            </a:r>
            <a:r>
              <a:rPr lang="en-GB" sz="2400" dirty="0" err="1"/>
              <a:t>Olugbade</a:t>
            </a:r>
            <a:r>
              <a:rPr lang="en-GB" sz="2400" dirty="0"/>
              <a:t>, 2023). Instructional packages </a:t>
            </a:r>
            <a:r>
              <a:rPr lang="en-GB" sz="2400" dirty="0" smtClean="0"/>
              <a:t>incorporate </a:t>
            </a:r>
            <a:r>
              <a:rPr lang="en-GB" sz="2400" dirty="0"/>
              <a:t>multimedia elements such as </a:t>
            </a:r>
            <a:r>
              <a:rPr lang="en-GB" sz="2400" dirty="0">
                <a:solidFill>
                  <a:srgbClr val="FF0000"/>
                </a:solidFill>
              </a:rPr>
              <a:t>simulations, graphics, and narration to enhance comprehension and retention.</a:t>
            </a:r>
            <a:r>
              <a:rPr lang="en-GB" sz="2400" dirty="0"/>
              <a:t> When thoughtfully designed, such packages foster cognitive engagement and self-paced learning. The use of mobile technologies such as </a:t>
            </a:r>
            <a:r>
              <a:rPr lang="en-GB" sz="2400" dirty="0" err="1">
                <a:solidFill>
                  <a:srgbClr val="FF0000"/>
                </a:solidFill>
              </a:rPr>
              <a:t>WhatsApp</a:t>
            </a:r>
            <a:r>
              <a:rPr lang="en-GB" sz="2400" dirty="0">
                <a:solidFill>
                  <a:srgbClr val="FF0000"/>
                </a:solidFill>
              </a:rPr>
              <a:t> </a:t>
            </a:r>
            <a:r>
              <a:rPr lang="en-GB" sz="2400" dirty="0">
                <a:solidFill>
                  <a:schemeClr val="tx1"/>
                </a:solidFill>
              </a:rPr>
              <a:t>further complements these tools by offering</a:t>
            </a:r>
            <a:r>
              <a:rPr lang="en-GB" sz="2400" dirty="0">
                <a:solidFill>
                  <a:srgbClr val="FF0000"/>
                </a:solidFill>
              </a:rPr>
              <a:t> instant communication, real-time feedback, and flexible access to materials</a:t>
            </a:r>
            <a:r>
              <a:rPr lang="en-GB" sz="2400" dirty="0"/>
              <a:t> (So, 2016)</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414388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487585"/>
            <a:ext cx="8911687" cy="1280890"/>
          </a:xfrm>
        </p:spPr>
        <p:txBody>
          <a:bodyPr/>
          <a:lstStyle/>
          <a:p>
            <a:r>
              <a:rPr lang="en-GB" b="1" dirty="0">
                <a:solidFill>
                  <a:srgbClr val="FF0000"/>
                </a:solidFill>
              </a:rPr>
              <a:t>Theoretical Framework: Community of Inquiry (</a:t>
            </a:r>
            <a:r>
              <a:rPr lang="en-GB" b="1" dirty="0" err="1">
                <a:solidFill>
                  <a:srgbClr val="FF0000"/>
                </a:solidFill>
              </a:rPr>
              <a:t>CoI</a:t>
            </a:r>
            <a:r>
              <a:rPr lang="en-GB" b="1" dirty="0">
                <a:solidFill>
                  <a:srgbClr val="FF0000"/>
                </a:solidFill>
              </a:rPr>
              <a:t>)</a:t>
            </a:r>
            <a:endParaRPr lang="en-GB" dirty="0">
              <a:solidFill>
                <a:srgbClr val="FF0000"/>
              </a:solidFill>
            </a:endParaRPr>
          </a:p>
        </p:txBody>
      </p:sp>
      <p:sp>
        <p:nvSpPr>
          <p:cNvPr id="3" name="Content Placeholder 2"/>
          <p:cNvSpPr>
            <a:spLocks noGrp="1"/>
          </p:cNvSpPr>
          <p:nvPr>
            <p:ph idx="1"/>
          </p:nvPr>
        </p:nvSpPr>
        <p:spPr>
          <a:xfrm>
            <a:off x="1120141" y="1768475"/>
            <a:ext cx="10384472" cy="4367333"/>
          </a:xfrm>
        </p:spPr>
        <p:txBody>
          <a:bodyPr>
            <a:noAutofit/>
          </a:bodyPr>
          <a:lstStyle/>
          <a:p>
            <a:pPr marL="0" indent="0">
              <a:buNone/>
            </a:pPr>
            <a:r>
              <a:rPr lang="en-GB" sz="2200" dirty="0"/>
              <a:t>Community of Inquiry (</a:t>
            </a:r>
            <a:r>
              <a:rPr lang="en-GB" sz="2200" dirty="0" err="1"/>
              <a:t>CoI</a:t>
            </a:r>
            <a:r>
              <a:rPr lang="en-GB" sz="2200" dirty="0"/>
              <a:t>) </a:t>
            </a:r>
            <a:r>
              <a:rPr lang="en-GB" sz="2200" dirty="0" smtClean="0"/>
              <a:t>model (Garrison</a:t>
            </a:r>
            <a:r>
              <a:rPr lang="en-GB" sz="2200" dirty="0"/>
              <a:t>, Anderson, </a:t>
            </a:r>
            <a:r>
              <a:rPr lang="en-GB" sz="2200" dirty="0" smtClean="0"/>
              <a:t>&amp; Archer, 1999</a:t>
            </a:r>
            <a:r>
              <a:rPr lang="en-GB" sz="2200" dirty="0"/>
              <a:t>), </a:t>
            </a:r>
            <a:r>
              <a:rPr lang="en-GB" sz="2200" dirty="0" smtClean="0"/>
              <a:t>identifies </a:t>
            </a:r>
            <a:r>
              <a:rPr lang="en-GB" sz="2200" dirty="0"/>
              <a:t>three essential elements for meaningful online learning: </a:t>
            </a:r>
            <a:r>
              <a:rPr lang="en-GB" sz="2200" dirty="0">
                <a:solidFill>
                  <a:srgbClr val="FF0000"/>
                </a:solidFill>
              </a:rPr>
              <a:t>social presence, cognitive presence, </a:t>
            </a:r>
            <a:r>
              <a:rPr lang="en-GB" sz="2200" dirty="0" smtClean="0">
                <a:solidFill>
                  <a:srgbClr val="FF0000"/>
                </a:solidFill>
              </a:rPr>
              <a:t>and </a:t>
            </a:r>
            <a:r>
              <a:rPr lang="en-GB" sz="2200" dirty="0">
                <a:solidFill>
                  <a:srgbClr val="FF0000"/>
                </a:solidFill>
              </a:rPr>
              <a:t>teaching </a:t>
            </a:r>
            <a:r>
              <a:rPr lang="en-GB" sz="2200" dirty="0" smtClean="0">
                <a:solidFill>
                  <a:srgbClr val="FF0000"/>
                </a:solidFill>
              </a:rPr>
              <a:t>presence</a:t>
            </a:r>
            <a:r>
              <a:rPr lang="en-GB" sz="2200" dirty="0" smtClean="0"/>
              <a:t>:</a:t>
            </a:r>
          </a:p>
          <a:p>
            <a:r>
              <a:rPr lang="en-GB" sz="2200" b="1" dirty="0">
                <a:solidFill>
                  <a:srgbClr val="FF0000"/>
                </a:solidFill>
              </a:rPr>
              <a:t>Cognitive presence</a:t>
            </a:r>
            <a:r>
              <a:rPr lang="en-GB" sz="2200" dirty="0"/>
              <a:t> relates to critical thinking and knowledge </a:t>
            </a:r>
            <a:r>
              <a:rPr lang="en-GB" sz="2200" dirty="0" smtClean="0"/>
              <a:t>construction. It </a:t>
            </a:r>
            <a:r>
              <a:rPr lang="en-GB" sz="2200" dirty="0"/>
              <a:t>encapsulates the extent to which communication is created, restricted or encouraged in a community of inquiry</a:t>
            </a:r>
            <a:r>
              <a:rPr lang="en-GB" sz="2200" dirty="0" smtClean="0"/>
              <a:t>.</a:t>
            </a:r>
          </a:p>
          <a:p>
            <a:r>
              <a:rPr lang="en-GB" sz="2200" b="1" dirty="0">
                <a:solidFill>
                  <a:srgbClr val="FF0000"/>
                </a:solidFill>
              </a:rPr>
              <a:t>Social </a:t>
            </a:r>
            <a:r>
              <a:rPr lang="en-GB" sz="2200" b="1" dirty="0" smtClean="0">
                <a:solidFill>
                  <a:srgbClr val="FF0000"/>
                </a:solidFill>
              </a:rPr>
              <a:t>presence</a:t>
            </a:r>
            <a:r>
              <a:rPr lang="en-GB" sz="2200" dirty="0" smtClean="0"/>
              <a:t> </a:t>
            </a:r>
            <a:r>
              <a:rPr lang="en-GB" sz="2200" dirty="0"/>
              <a:t>involves the ability of participants in a community of inquiry to project their full personality socially and emotionally using a particular medium of communication</a:t>
            </a:r>
            <a:r>
              <a:rPr lang="en-GB" sz="2200" dirty="0" smtClean="0"/>
              <a:t>.</a:t>
            </a:r>
          </a:p>
          <a:p>
            <a:r>
              <a:rPr lang="en-GB" sz="2200" b="1" dirty="0">
                <a:solidFill>
                  <a:srgbClr val="FF0000"/>
                </a:solidFill>
              </a:rPr>
              <a:t>Teaching presence</a:t>
            </a:r>
            <a:r>
              <a:rPr lang="en-GB" sz="2200" dirty="0"/>
              <a:t> refers to professional input of a </a:t>
            </a:r>
            <a:r>
              <a:rPr lang="en-GB" sz="2200" dirty="0" smtClean="0"/>
              <a:t>facilitator or teacher, </a:t>
            </a:r>
            <a:r>
              <a:rPr lang="en-GB" sz="2200" dirty="0"/>
              <a:t>the appropriate use of instructional design to guide the learning </a:t>
            </a:r>
            <a:r>
              <a:rPr lang="en-GB" sz="2200" dirty="0" smtClean="0"/>
              <a:t>experience, testing and assessment, etc. </a:t>
            </a:r>
            <a:endParaRPr lang="en-GB" sz="22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739799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2857" y="624110"/>
            <a:ext cx="9871755" cy="629924"/>
          </a:xfrm>
        </p:spPr>
        <p:txBody>
          <a:bodyPr>
            <a:normAutofit/>
          </a:bodyPr>
          <a:lstStyle/>
          <a:p>
            <a:r>
              <a:rPr lang="en-GB" sz="2800" dirty="0" smtClean="0"/>
              <a:t>Community </a:t>
            </a:r>
            <a:r>
              <a:rPr lang="en-GB" sz="2800" dirty="0"/>
              <a:t>of Inquiry (</a:t>
            </a:r>
            <a:r>
              <a:rPr lang="en-GB" sz="2800" dirty="0" err="1"/>
              <a:t>CoI</a:t>
            </a:r>
            <a:r>
              <a:rPr lang="en-GB" sz="2800" dirty="0"/>
              <a:t>) Theoretical </a:t>
            </a:r>
            <a:r>
              <a:rPr lang="en-GB" sz="2800" dirty="0" smtClean="0"/>
              <a:t>Framework</a:t>
            </a:r>
            <a:endParaRPr lang="en-GB" sz="28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71554" y="1345474"/>
            <a:ext cx="5081452" cy="4790334"/>
          </a:xfrm>
          <a:prstGeom prst="rect">
            <a:avLst/>
          </a:prstGeom>
          <a:noFill/>
          <a:ln>
            <a:noFill/>
          </a:ln>
        </p:spPr>
      </p:pic>
    </p:spTree>
    <p:extLst>
      <p:ext uri="{BB962C8B-B14F-4D97-AF65-F5344CB8AC3E}">
        <p14:creationId xmlns:p14="http://schemas.microsoft.com/office/powerpoint/2010/main" val="1063020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4743" y="624110"/>
            <a:ext cx="9479869" cy="793210"/>
          </a:xfrm>
        </p:spPr>
        <p:txBody>
          <a:bodyPr/>
          <a:lstStyle/>
          <a:p>
            <a:r>
              <a:rPr lang="en-GB" b="1" dirty="0" smtClean="0">
                <a:solidFill>
                  <a:srgbClr val="FF0000"/>
                </a:solidFill>
              </a:rPr>
              <a:t>Using </a:t>
            </a:r>
            <a:r>
              <a:rPr lang="en-GB" b="1" dirty="0" err="1" smtClean="0">
                <a:solidFill>
                  <a:srgbClr val="FF0000"/>
                </a:solidFill>
              </a:rPr>
              <a:t>WhatsApp</a:t>
            </a:r>
            <a:r>
              <a:rPr lang="en-GB" b="1" dirty="0" smtClean="0">
                <a:solidFill>
                  <a:srgbClr val="FF0000"/>
                </a:solidFill>
              </a:rPr>
              <a:t> for Language Learning</a:t>
            </a:r>
            <a:endParaRPr lang="en-GB" b="1" dirty="0">
              <a:solidFill>
                <a:srgbClr val="FF0000"/>
              </a:solidFill>
            </a:endParaRPr>
          </a:p>
        </p:txBody>
      </p:sp>
      <p:sp>
        <p:nvSpPr>
          <p:cNvPr id="3" name="Content Placeholder 2"/>
          <p:cNvSpPr>
            <a:spLocks noGrp="1"/>
          </p:cNvSpPr>
          <p:nvPr>
            <p:ph idx="1"/>
          </p:nvPr>
        </p:nvSpPr>
        <p:spPr>
          <a:xfrm>
            <a:off x="1311579" y="1417320"/>
            <a:ext cx="10193033" cy="5006340"/>
          </a:xfrm>
        </p:spPr>
        <p:txBody>
          <a:bodyPr>
            <a:noAutofit/>
          </a:bodyPr>
          <a:lstStyle/>
          <a:p>
            <a:r>
              <a:rPr lang="en-GB" sz="3000" dirty="0" err="1"/>
              <a:t>WhatsApp</a:t>
            </a:r>
            <a:r>
              <a:rPr lang="en-GB" sz="3000" dirty="0"/>
              <a:t>, when used effectively, can support all three components. </a:t>
            </a:r>
            <a:r>
              <a:rPr lang="en-GB" sz="3000" dirty="0">
                <a:solidFill>
                  <a:srgbClr val="FF0000"/>
                </a:solidFill>
              </a:rPr>
              <a:t>It enhances social presence through its collaborative tools, supports cognitive presence via multimedia content, and reinforces teaching presence through structured modules, feedback mechanisms, and synchronous interactions</a:t>
            </a:r>
            <a:r>
              <a:rPr lang="en-GB" sz="3000" dirty="0"/>
              <a:t>. By applying the </a:t>
            </a:r>
            <a:r>
              <a:rPr lang="en-GB" sz="3000" dirty="0" err="1"/>
              <a:t>CoI</a:t>
            </a:r>
            <a:r>
              <a:rPr lang="en-GB" sz="3000" dirty="0"/>
              <a:t> model, this paper discusses how these dimensions are supported in the context of GST 111, a foundational Communication in English course in Nigerian universities.</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5382085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30370"/>
          </a:xfrm>
        </p:spPr>
        <p:txBody>
          <a:bodyPr/>
          <a:lstStyle/>
          <a:p>
            <a:r>
              <a:rPr lang="en-GB" b="1" dirty="0">
                <a:solidFill>
                  <a:srgbClr val="FF0000"/>
                </a:solidFill>
              </a:rPr>
              <a:t>Methodology</a:t>
            </a:r>
            <a:endParaRPr lang="en-GB" dirty="0">
              <a:solidFill>
                <a:srgbClr val="FF0000"/>
              </a:solidFill>
            </a:endParaRPr>
          </a:p>
        </p:txBody>
      </p:sp>
      <p:sp>
        <p:nvSpPr>
          <p:cNvPr id="3" name="Content Placeholder 2"/>
          <p:cNvSpPr>
            <a:spLocks noGrp="1"/>
          </p:cNvSpPr>
          <p:nvPr>
            <p:ph idx="1"/>
          </p:nvPr>
        </p:nvSpPr>
        <p:spPr>
          <a:xfrm>
            <a:off x="1554480" y="1554480"/>
            <a:ext cx="9950132" cy="4846320"/>
          </a:xfrm>
        </p:spPr>
        <p:txBody>
          <a:bodyPr>
            <a:noAutofit/>
          </a:bodyPr>
          <a:lstStyle/>
          <a:p>
            <a:pPr marL="0" indent="0">
              <a:buNone/>
            </a:pPr>
            <a:r>
              <a:rPr lang="en-GB" sz="2600" dirty="0"/>
              <a:t>The study employed a </a:t>
            </a:r>
            <a:r>
              <a:rPr lang="en-GB" sz="2600" dirty="0" smtClean="0"/>
              <a:t>qualitative</a:t>
            </a:r>
            <a:r>
              <a:rPr lang="en-GB" sz="2600" dirty="0"/>
              <a:t>, quasi-experimental design to evaluate the impact of </a:t>
            </a:r>
            <a:r>
              <a:rPr lang="en-GB" sz="2600" dirty="0" smtClean="0"/>
              <a:t>blended </a:t>
            </a:r>
            <a:r>
              <a:rPr lang="en-GB" sz="2600" dirty="0"/>
              <a:t>learning intervention on students’ communicative competence and academic performance. The intervention combined a multimedia instructional package and mobile instant messaging (</a:t>
            </a:r>
            <a:r>
              <a:rPr lang="en-GB" sz="2600" dirty="0" err="1"/>
              <a:t>WhatsApp</a:t>
            </a:r>
            <a:r>
              <a:rPr lang="en-GB" sz="2600" dirty="0"/>
              <a:t>) with traditional classroom teaching. </a:t>
            </a:r>
            <a:r>
              <a:rPr lang="en-GB" sz="2600" dirty="0">
                <a:solidFill>
                  <a:srgbClr val="FF0000"/>
                </a:solidFill>
              </a:rPr>
              <a:t>The instructional package was designed using Microsoft PowerPoint and included audio narration, simulations, graphics, and contextual images. Course materials were distributed to students weekly via </a:t>
            </a:r>
            <a:r>
              <a:rPr lang="en-GB" sz="2600" dirty="0" err="1">
                <a:solidFill>
                  <a:srgbClr val="FF0000"/>
                </a:solidFill>
              </a:rPr>
              <a:t>WhatsApp</a:t>
            </a:r>
            <a:r>
              <a:rPr lang="en-GB" sz="2600" dirty="0">
                <a:solidFill>
                  <a:srgbClr val="FF0000"/>
                </a:solidFill>
              </a:rPr>
              <a:t> to encourage ongoing engagement and facilitate asynchronous learning</a:t>
            </a:r>
            <a:r>
              <a:rPr lang="en-GB" sz="2600" dirty="0" smtClean="0"/>
              <a:t>.</a:t>
            </a:r>
            <a:endParaRPr lang="en-GB" sz="26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0981251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624110"/>
            <a:ext cx="9944100" cy="1280890"/>
          </a:xfrm>
        </p:spPr>
        <p:txBody>
          <a:bodyPr>
            <a:normAutofit fontScale="90000"/>
          </a:bodyPr>
          <a:lstStyle/>
          <a:p>
            <a:r>
              <a:rPr lang="en-GB" b="1" dirty="0" smtClean="0">
                <a:solidFill>
                  <a:srgbClr val="FF0000"/>
                </a:solidFill>
              </a:rPr>
              <a:t>Summary of Findings: </a:t>
            </a:r>
            <a:br>
              <a:rPr lang="en-GB" b="1" dirty="0" smtClean="0">
                <a:solidFill>
                  <a:srgbClr val="FF0000"/>
                </a:solidFill>
              </a:rPr>
            </a:br>
            <a:r>
              <a:rPr lang="en-GB" b="1" dirty="0" smtClean="0">
                <a:solidFill>
                  <a:schemeClr val="tx1"/>
                </a:solidFill>
              </a:rPr>
              <a:t>Online </a:t>
            </a:r>
            <a:r>
              <a:rPr lang="en-GB" b="1" dirty="0">
                <a:solidFill>
                  <a:schemeClr val="tx1"/>
                </a:solidFill>
              </a:rPr>
              <a:t>Links, Charts, Graphs </a:t>
            </a:r>
            <a:r>
              <a:rPr lang="en-GB" b="1" dirty="0" smtClean="0">
                <a:solidFill>
                  <a:schemeClr val="tx1"/>
                </a:solidFill>
              </a:rPr>
              <a:t>&amp; </a:t>
            </a:r>
            <a:r>
              <a:rPr lang="en-GB" b="1" dirty="0">
                <a:solidFill>
                  <a:schemeClr val="tx1"/>
                </a:solidFill>
              </a:rPr>
              <a:t>Videos</a:t>
            </a:r>
            <a:r>
              <a:rPr lang="en-GB" dirty="0">
                <a:solidFill>
                  <a:schemeClr val="tx1"/>
                </a:solidFill>
              </a:rPr>
              <a:t/>
            </a:r>
            <a:br>
              <a:rPr lang="en-GB" dirty="0">
                <a:solidFill>
                  <a:schemeClr val="tx1"/>
                </a:solidFill>
              </a:rPr>
            </a:br>
            <a:endParaRPr lang="en-GB" dirty="0">
              <a:solidFill>
                <a:schemeClr val="tx1"/>
              </a:solidFill>
            </a:endParaRPr>
          </a:p>
        </p:txBody>
      </p:sp>
      <p:sp>
        <p:nvSpPr>
          <p:cNvPr id="3" name="Content Placeholder 2"/>
          <p:cNvSpPr>
            <a:spLocks noGrp="1"/>
          </p:cNvSpPr>
          <p:nvPr>
            <p:ph idx="1"/>
          </p:nvPr>
        </p:nvSpPr>
        <p:spPr>
          <a:xfrm>
            <a:off x="1508760" y="1905000"/>
            <a:ext cx="9995852" cy="4006222"/>
          </a:xfrm>
        </p:spPr>
        <p:txBody>
          <a:bodyPr>
            <a:noAutofit/>
          </a:bodyPr>
          <a:lstStyle/>
          <a:p>
            <a:pPr marL="0" indent="0">
              <a:buNone/>
            </a:pPr>
            <a:r>
              <a:rPr lang="en-GB" sz="2600" b="1" dirty="0">
                <a:solidFill>
                  <a:srgbClr val="FF0000"/>
                </a:solidFill>
                <a:effectLst>
                  <a:outerShdw blurRad="38100" dist="38100" dir="2700000" algn="tl">
                    <a:srgbClr val="000000">
                      <a:alpha val="43137"/>
                    </a:srgbClr>
                  </a:outerShdw>
                </a:effectLst>
              </a:rPr>
              <a:t>Teaching presence</a:t>
            </a:r>
            <a:r>
              <a:rPr lang="en-GB" sz="2600" dirty="0"/>
              <a:t> is achieved through the posting of </a:t>
            </a:r>
            <a:r>
              <a:rPr lang="en-GB" sz="2600" dirty="0">
                <a:solidFill>
                  <a:schemeClr val="tx1"/>
                </a:solidFill>
              </a:rPr>
              <a:t>online </a:t>
            </a:r>
            <a:r>
              <a:rPr lang="en-GB" sz="2600" dirty="0" smtClean="0">
                <a:solidFill>
                  <a:schemeClr val="tx1"/>
                </a:solidFill>
              </a:rPr>
              <a:t>links, </a:t>
            </a:r>
            <a:r>
              <a:rPr lang="en-GB" sz="2600" dirty="0">
                <a:solidFill>
                  <a:schemeClr val="tx1"/>
                </a:solidFill>
              </a:rPr>
              <a:t>charts and graphs</a:t>
            </a:r>
            <a:r>
              <a:rPr lang="en-GB" sz="2600" dirty="0">
                <a:solidFill>
                  <a:srgbClr val="FF0000"/>
                </a:solidFill>
              </a:rPr>
              <a:t> </a:t>
            </a:r>
            <a:r>
              <a:rPr lang="en-GB" sz="2600" dirty="0"/>
              <a:t>by the course instructors; </a:t>
            </a:r>
            <a:r>
              <a:rPr lang="en-GB" sz="2600" b="1" dirty="0">
                <a:solidFill>
                  <a:srgbClr val="FF0000"/>
                </a:solidFill>
                <a:effectLst>
                  <a:outerShdw blurRad="38100" dist="38100" dir="2700000" algn="tl">
                    <a:srgbClr val="000000">
                      <a:alpha val="43137"/>
                    </a:srgbClr>
                  </a:outerShdw>
                </a:effectLst>
              </a:rPr>
              <a:t>cognitive presence</a:t>
            </a:r>
            <a:r>
              <a:rPr lang="en-GB" sz="2600" dirty="0"/>
              <a:t> is measured though the interactions between the participants comprising the tutors and the students; </a:t>
            </a:r>
            <a:r>
              <a:rPr lang="en-GB" sz="2600" b="1" dirty="0">
                <a:solidFill>
                  <a:srgbClr val="FF0000"/>
                </a:solidFill>
                <a:effectLst>
                  <a:outerShdw blurRad="38100" dist="38100" dir="2700000" algn="tl">
                    <a:srgbClr val="000000">
                      <a:alpha val="43137"/>
                    </a:srgbClr>
                  </a:outerShdw>
                </a:effectLst>
              </a:rPr>
              <a:t>social presence</a:t>
            </a:r>
            <a:r>
              <a:rPr lang="en-GB" sz="2600" dirty="0"/>
              <a:t> is seen from the way the students post their responses and correct themselves freely with minimal inhibition</a:t>
            </a:r>
            <a:r>
              <a:rPr lang="en-GB" sz="2600" dirty="0" smtClean="0"/>
              <a:t>.</a:t>
            </a:r>
          </a:p>
          <a:p>
            <a:pPr marL="0" indent="0">
              <a:buNone/>
            </a:pPr>
            <a:r>
              <a:rPr lang="en-GB" sz="2600" dirty="0" smtClean="0"/>
              <a:t>The next slide contains online links supplied to enhance the students private study and understanding of the topics.</a:t>
            </a:r>
            <a:endParaRPr lang="en-GB" sz="26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0187202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617220"/>
            <a:ext cx="10287000" cy="5294002"/>
          </a:xfrm>
        </p:spPr>
        <p:txBody>
          <a:bodyPr>
            <a:noAutofit/>
          </a:bodyPr>
          <a:lstStyle/>
          <a:p>
            <a:pPr lvl="0"/>
            <a:r>
              <a:rPr lang="en-GB" sz="2500" dirty="0"/>
              <a:t>6 simple strategies to sharpen your study memory </a:t>
            </a:r>
            <a:r>
              <a:rPr lang="en-GB" sz="2500" u="sng" dirty="0">
                <a:hlinkClick r:id="rId2"/>
              </a:rPr>
              <a:t>https://www.indiatoday.in/visualstories/education/6-simple-strategies-to-sharpen-your-memory-2-195221-17-12-2024</a:t>
            </a:r>
            <a:endParaRPr lang="en-GB" sz="2500" dirty="0"/>
          </a:p>
          <a:p>
            <a:pPr lvl="0"/>
            <a:r>
              <a:rPr lang="en-GB" sz="2500" dirty="0"/>
              <a:t>7 ways reading books can improve your English grammar and language skills </a:t>
            </a:r>
            <a:r>
              <a:rPr lang="en-GB" sz="2500" u="sng" dirty="0">
                <a:hlinkClick r:id="rId3"/>
              </a:rPr>
              <a:t>https://timesofindia.indiatimes.com/education/web-stories/7-ways-reading-books-can-improve-your-english-grammar-and-language-skills/photostory/116443483.cms</a:t>
            </a:r>
            <a:endParaRPr lang="en-GB" sz="2500" dirty="0"/>
          </a:p>
          <a:p>
            <a:pPr lvl="0"/>
            <a:r>
              <a:rPr lang="en-GB" sz="2500" dirty="0"/>
              <a:t>8 memory-boosting Strategies for students in their 20s </a:t>
            </a:r>
            <a:r>
              <a:rPr lang="en-GB" sz="2500" u="sng" dirty="0">
                <a:hlinkClick r:id="rId4"/>
              </a:rPr>
              <a:t>https://</a:t>
            </a:r>
            <a:r>
              <a:rPr lang="en-GB" sz="2500" u="sng" dirty="0" smtClean="0">
                <a:hlinkClick r:id="rId4"/>
              </a:rPr>
              <a:t>timesofindia.indiatimes.com/educatio/web-stories/8memory-boosting-strategies-for-students-in-their-20s/photostory/116155094.cms</a:t>
            </a:r>
            <a:endParaRPr lang="en-GB" sz="25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579169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3210"/>
          </a:xfrm>
        </p:spPr>
        <p:txBody>
          <a:bodyPr/>
          <a:lstStyle/>
          <a:p>
            <a:r>
              <a:rPr lang="en-GB" b="1" dirty="0" smtClean="0">
                <a:solidFill>
                  <a:srgbClr val="FF0000"/>
                </a:solidFill>
              </a:rPr>
              <a:t>ABSTRACT</a:t>
            </a:r>
            <a:endParaRPr lang="en-GB" b="1" dirty="0">
              <a:solidFill>
                <a:srgbClr val="FF0000"/>
              </a:solidFill>
            </a:endParaRPr>
          </a:p>
        </p:txBody>
      </p:sp>
      <p:sp>
        <p:nvSpPr>
          <p:cNvPr id="3" name="Content Placeholder 2"/>
          <p:cNvSpPr>
            <a:spLocks noGrp="1"/>
          </p:cNvSpPr>
          <p:nvPr>
            <p:ph idx="1"/>
          </p:nvPr>
        </p:nvSpPr>
        <p:spPr>
          <a:xfrm>
            <a:off x="1623060" y="1417320"/>
            <a:ext cx="9881552" cy="4709160"/>
          </a:xfrm>
        </p:spPr>
        <p:txBody>
          <a:bodyPr>
            <a:noAutofit/>
          </a:bodyPr>
          <a:lstStyle/>
          <a:p>
            <a:pPr marL="0" indent="0">
              <a:buNone/>
            </a:pPr>
            <a:r>
              <a:rPr lang="en-GB" sz="2800" dirty="0"/>
              <a:t>This paper investigates the impact of a blended learning </a:t>
            </a:r>
            <a:r>
              <a:rPr lang="en-GB" sz="2800" dirty="0" smtClean="0"/>
              <a:t>on </a:t>
            </a:r>
            <a:r>
              <a:rPr lang="en-GB" sz="2800" dirty="0"/>
              <a:t>first year students’ communicative competence and academic performance in GST 111 – Communication in English course at a Nigerian science and technology university. The learning-centred approach </a:t>
            </a:r>
            <a:r>
              <a:rPr lang="en-GB" sz="2800" dirty="0" smtClean="0"/>
              <a:t>integrates </a:t>
            </a:r>
            <a:r>
              <a:rPr lang="en-GB" sz="2800" dirty="0"/>
              <a:t>a multimedia instructional package and </a:t>
            </a:r>
            <a:r>
              <a:rPr lang="en-GB" sz="2800" dirty="0" err="1"/>
              <a:t>WhatsApp</a:t>
            </a:r>
            <a:r>
              <a:rPr lang="en-GB" sz="2800" dirty="0"/>
              <a:t>-based content delivery with traditional face-to-face classroom teaching. Grounded in the Community of Inquiry (</a:t>
            </a:r>
            <a:r>
              <a:rPr lang="en-GB" sz="2800" dirty="0" err="1"/>
              <a:t>CoI</a:t>
            </a:r>
            <a:r>
              <a:rPr lang="en-GB" sz="2800" dirty="0"/>
              <a:t>) framework, the study evaluates how social, cognitive, and teaching presence contribute to meaningful </a:t>
            </a:r>
            <a:r>
              <a:rPr lang="en-GB" sz="2800" dirty="0" smtClean="0"/>
              <a:t>language learning.</a:t>
            </a:r>
            <a:endParaRPr lang="en-GB" sz="28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2715369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4480" y="787782"/>
            <a:ext cx="9950132" cy="5658738"/>
          </a:xfrm>
        </p:spPr>
        <p:txBody>
          <a:bodyPr>
            <a:noAutofit/>
          </a:bodyPr>
          <a:lstStyle/>
          <a:p>
            <a:pPr marL="0" indent="0">
              <a:buNone/>
            </a:pPr>
            <a:r>
              <a:rPr lang="en-GB" sz="2800" b="1" dirty="0">
                <a:solidFill>
                  <a:srgbClr val="FF0000"/>
                </a:solidFill>
                <a:effectLst>
                  <a:outerShdw blurRad="38100" dist="38100" dir="2700000" algn="tl">
                    <a:srgbClr val="000000">
                      <a:alpha val="43137"/>
                    </a:srgbClr>
                  </a:outerShdw>
                </a:effectLst>
              </a:rPr>
              <a:t>Videos on Listening, Speaking, and Reading skills</a:t>
            </a:r>
            <a:r>
              <a:rPr lang="en-GB" sz="2800" dirty="0"/>
              <a:t>, with durations of not more than 10 to 15 minutes each, were posted on the class </a:t>
            </a:r>
            <a:r>
              <a:rPr lang="en-GB" sz="2800" dirty="0" err="1"/>
              <a:t>WhatsApp</a:t>
            </a:r>
            <a:r>
              <a:rPr lang="en-GB" sz="2800" dirty="0"/>
              <a:t> platform. The videos were produced by the university’s Language and General Studies Centre with the assistance of an authentic model voiceover. </a:t>
            </a:r>
            <a:r>
              <a:rPr lang="en-GB" sz="2800" b="1" dirty="0">
                <a:solidFill>
                  <a:srgbClr val="FF0000"/>
                </a:solidFill>
              </a:rPr>
              <a:t>Aside from the advantage of exposing the students to Standard English pronunciation, the students could watch the videos individually, in pairs or </a:t>
            </a:r>
            <a:r>
              <a:rPr lang="en-GB" sz="2800" b="1" dirty="0" smtClean="0">
                <a:solidFill>
                  <a:srgbClr val="FF0000"/>
                </a:solidFill>
              </a:rPr>
              <a:t>in groups </a:t>
            </a:r>
            <a:r>
              <a:rPr lang="en-GB" sz="2800" b="1" dirty="0">
                <a:solidFill>
                  <a:srgbClr val="FF0000"/>
                </a:solidFill>
              </a:rPr>
              <a:t>at their convenience.</a:t>
            </a:r>
            <a:r>
              <a:rPr lang="en-GB" sz="2800" dirty="0"/>
              <a:t> The tutors, who also doubled as researchers, were greatly encouraged by the feedback they got from the students.</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266343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046" y="392156"/>
            <a:ext cx="9828853" cy="760751"/>
          </a:xfrm>
        </p:spPr>
        <p:txBody>
          <a:bodyPr>
            <a:normAutofit/>
          </a:bodyPr>
          <a:lstStyle/>
          <a:p>
            <a:r>
              <a:rPr lang="en-GB" b="1" dirty="0" smtClean="0">
                <a:solidFill>
                  <a:srgbClr val="FF0000"/>
                </a:solidFill>
              </a:rPr>
              <a:t>The Use of Multimodal Learning Aids</a:t>
            </a:r>
            <a:endParaRPr lang="en-GB"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21</a:t>
            </a:fld>
            <a:endParaRPr lang="en-US" dirty="0"/>
          </a:p>
        </p:txBody>
      </p:sp>
      <p:pic>
        <p:nvPicPr>
          <p:cNvPr id="6" name="Content Placeholder 6"/>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807132" y="1152907"/>
            <a:ext cx="4023360" cy="4982901"/>
          </a:xfrm>
          <a:prstGeom prst="rect">
            <a:avLst/>
          </a:prstGeom>
        </p:spPr>
      </p:pic>
    </p:spTree>
    <p:extLst>
      <p:ext uri="{BB962C8B-B14F-4D97-AF65-F5344CB8AC3E}">
        <p14:creationId xmlns:p14="http://schemas.microsoft.com/office/powerpoint/2010/main" val="184542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1" y="624110"/>
            <a:ext cx="9858692" cy="884650"/>
          </a:xfrm>
        </p:spPr>
        <p:txBody>
          <a:bodyPr>
            <a:normAutofit/>
          </a:bodyPr>
          <a:lstStyle/>
          <a:p>
            <a:r>
              <a:rPr lang="en-GB" b="1" dirty="0" smtClean="0">
                <a:solidFill>
                  <a:srgbClr val="FF0000"/>
                </a:solidFill>
              </a:rPr>
              <a:t>Frequently Confused </a:t>
            </a:r>
            <a:r>
              <a:rPr lang="en-GB" b="1" dirty="0">
                <a:solidFill>
                  <a:srgbClr val="FF0000"/>
                </a:solidFill>
              </a:rPr>
              <a:t>lexical Items</a:t>
            </a:r>
            <a:endParaRPr lang="en-GB"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22</a:t>
            </a:fld>
            <a:endParaRPr lang="en-US"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5303519" y="1254034"/>
            <a:ext cx="3801291" cy="4881773"/>
          </a:xfrm>
          <a:prstGeom prst="rect">
            <a:avLst/>
          </a:prstGeom>
        </p:spPr>
      </p:pic>
    </p:spTree>
    <p:extLst>
      <p:ext uri="{BB962C8B-B14F-4D97-AF65-F5344CB8AC3E}">
        <p14:creationId xmlns:p14="http://schemas.microsoft.com/office/powerpoint/2010/main" val="22578306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7990" y="173193"/>
            <a:ext cx="9632910" cy="780396"/>
          </a:xfrm>
        </p:spPr>
        <p:txBody>
          <a:bodyPr>
            <a:normAutofit/>
          </a:bodyPr>
          <a:lstStyle/>
          <a:p>
            <a:r>
              <a:rPr lang="en-GB" b="1" dirty="0" smtClean="0">
                <a:solidFill>
                  <a:srgbClr val="FF0000"/>
                </a:solidFill>
              </a:rPr>
              <a:t>Multimodal Illustration of Nouns and Verbs</a:t>
            </a:r>
            <a:endParaRPr lang="en-GB"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23</a:t>
            </a:fld>
            <a:endParaRPr lang="en-US"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4297680" y="787782"/>
            <a:ext cx="4506686" cy="5387215"/>
          </a:xfrm>
          <a:prstGeom prst="rect">
            <a:avLst/>
          </a:prstGeom>
        </p:spPr>
      </p:pic>
    </p:spTree>
    <p:extLst>
      <p:ext uri="{BB962C8B-B14F-4D97-AF65-F5344CB8AC3E}">
        <p14:creationId xmlns:p14="http://schemas.microsoft.com/office/powerpoint/2010/main" val="34020148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661" y="624110"/>
            <a:ext cx="9652952" cy="1280890"/>
          </a:xfrm>
        </p:spPr>
        <p:txBody>
          <a:bodyPr/>
          <a:lstStyle/>
          <a:p>
            <a:r>
              <a:rPr lang="en-GB" sz="3200" b="1" dirty="0" smtClean="0">
                <a:solidFill>
                  <a:srgbClr val="FF0000"/>
                </a:solidFill>
              </a:rPr>
              <a:t>The Advantage of Blended Learning Experience</a:t>
            </a:r>
            <a:endParaRPr lang="en-GB" dirty="0">
              <a:solidFill>
                <a:srgbClr val="FF0000"/>
              </a:solidFill>
            </a:endParaRPr>
          </a:p>
        </p:txBody>
      </p:sp>
      <p:sp>
        <p:nvSpPr>
          <p:cNvPr id="3" name="Content Placeholder 2"/>
          <p:cNvSpPr>
            <a:spLocks noGrp="1"/>
          </p:cNvSpPr>
          <p:nvPr>
            <p:ph idx="1"/>
          </p:nvPr>
        </p:nvSpPr>
        <p:spPr>
          <a:xfrm>
            <a:off x="1645920" y="1325880"/>
            <a:ext cx="9858692" cy="4809928"/>
          </a:xfrm>
        </p:spPr>
        <p:txBody>
          <a:bodyPr>
            <a:noAutofit/>
          </a:bodyPr>
          <a:lstStyle/>
          <a:p>
            <a:r>
              <a:rPr lang="en-GB" sz="2400" dirty="0" smtClean="0"/>
              <a:t>The plates in the three previous slide above are picturesque or multimodal illustration of </a:t>
            </a:r>
            <a:r>
              <a:rPr lang="en-GB" sz="2400" dirty="0"/>
              <a:t>the systematic nature of language. Consequently, science and technology students </a:t>
            </a:r>
            <a:r>
              <a:rPr lang="en-GB" sz="2400" dirty="0" smtClean="0"/>
              <a:t>can easily </a:t>
            </a:r>
            <a:r>
              <a:rPr lang="en-GB" sz="2400" dirty="0"/>
              <a:t>use the charts to make deductions and come to terms with systems guiding the formation of English words and the arbitrariness underlying the derivation of English idioms. </a:t>
            </a:r>
            <a:endParaRPr lang="en-GB" sz="2400" dirty="0" smtClean="0"/>
          </a:p>
          <a:p>
            <a:r>
              <a:rPr lang="en-GB" sz="2400" dirty="0" smtClean="0">
                <a:solidFill>
                  <a:srgbClr val="FF0000"/>
                </a:solidFill>
              </a:rPr>
              <a:t>Online </a:t>
            </a:r>
            <a:r>
              <a:rPr lang="en-GB" sz="2400" dirty="0">
                <a:solidFill>
                  <a:srgbClr val="FF0000"/>
                </a:solidFill>
              </a:rPr>
              <a:t>videos, charts and links are exciting self-learning multimodal tools that equip science and technology students for enhanced language learning.</a:t>
            </a:r>
            <a:r>
              <a:rPr lang="en-GB" sz="2400" dirty="0"/>
              <a:t> Not only does this strategy enhance greater teaching presence, but it </a:t>
            </a:r>
            <a:r>
              <a:rPr lang="en-GB" sz="2400" dirty="0" smtClean="0"/>
              <a:t>also increases </a:t>
            </a:r>
            <a:r>
              <a:rPr lang="en-GB" sz="2400" dirty="0"/>
              <a:t>social presence on the part of the students and </a:t>
            </a:r>
            <a:r>
              <a:rPr lang="en-GB" sz="2400" dirty="0" smtClean="0"/>
              <a:t>ultimately </a:t>
            </a:r>
            <a:r>
              <a:rPr lang="en-GB" sz="2400" dirty="0"/>
              <a:t>boosts their cognitive presence. </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23234182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5941" y="624110"/>
            <a:ext cx="9698672" cy="1280890"/>
          </a:xfrm>
        </p:spPr>
        <p:txBody>
          <a:bodyPr/>
          <a:lstStyle/>
          <a:p>
            <a:r>
              <a:rPr lang="en-GB" b="1" dirty="0"/>
              <a:t>2. Online Question and Answer Sessions</a:t>
            </a:r>
            <a:endParaRPr lang="en-GB" dirty="0"/>
          </a:p>
        </p:txBody>
      </p:sp>
      <p:sp>
        <p:nvSpPr>
          <p:cNvPr id="3" name="Content Placeholder 2"/>
          <p:cNvSpPr>
            <a:spLocks noGrp="1"/>
          </p:cNvSpPr>
          <p:nvPr>
            <p:ph idx="1"/>
          </p:nvPr>
        </p:nvSpPr>
        <p:spPr>
          <a:xfrm>
            <a:off x="1311579" y="1410789"/>
            <a:ext cx="10193033" cy="5090143"/>
          </a:xfrm>
        </p:spPr>
        <p:txBody>
          <a:bodyPr>
            <a:normAutofit/>
          </a:bodyPr>
          <a:lstStyle/>
          <a:p>
            <a:r>
              <a:rPr lang="en-GB" sz="2400" dirty="0"/>
              <a:t>The tutors found the GST 111 </a:t>
            </a:r>
            <a:r>
              <a:rPr lang="en-GB" sz="2400" dirty="0" err="1"/>
              <a:t>WhatsApp</a:t>
            </a:r>
            <a:r>
              <a:rPr lang="en-GB" sz="2400" dirty="0"/>
              <a:t> platform quite effective for teaching vocabulary development and grammar. Each student was asked to post three vocabulary items and use them in sentences. </a:t>
            </a:r>
            <a:endParaRPr lang="en-GB" sz="2400" dirty="0" smtClean="0"/>
          </a:p>
          <a:p>
            <a:r>
              <a:rPr lang="en-GB" sz="2400" dirty="0" smtClean="0"/>
              <a:t>The </a:t>
            </a:r>
            <a:r>
              <a:rPr lang="en-GB" sz="2400" dirty="0"/>
              <a:t>students were instructed not to repeat any vocabulary item that had been previously posted by other students. </a:t>
            </a:r>
            <a:endParaRPr lang="en-GB" sz="2400" dirty="0" smtClean="0"/>
          </a:p>
          <a:p>
            <a:r>
              <a:rPr lang="en-GB" sz="2400" dirty="0" smtClean="0"/>
              <a:t>The </a:t>
            </a:r>
            <a:r>
              <a:rPr lang="en-GB" sz="2400" dirty="0"/>
              <a:t>entire class served as umpires as anyone that broke the rules was called to order by their course mates. </a:t>
            </a:r>
            <a:endParaRPr lang="en-GB" sz="2400" dirty="0" smtClean="0"/>
          </a:p>
          <a:p>
            <a:r>
              <a:rPr lang="en-GB" sz="2400" dirty="0" smtClean="0"/>
              <a:t>More </a:t>
            </a:r>
            <a:r>
              <a:rPr lang="en-GB" sz="2400" dirty="0"/>
              <a:t>than 95% of the students responded to this exercise because they </a:t>
            </a:r>
            <a:r>
              <a:rPr lang="en-GB" sz="2400" dirty="0" smtClean="0"/>
              <a:t>feared </a:t>
            </a:r>
            <a:r>
              <a:rPr lang="en-GB" sz="2400" dirty="0"/>
              <a:t>that their answers might be graded and </a:t>
            </a:r>
            <a:r>
              <a:rPr lang="en-GB" sz="2400" dirty="0" smtClean="0"/>
              <a:t>used as part of their continuous </a:t>
            </a:r>
            <a:r>
              <a:rPr lang="en-GB" sz="2400" dirty="0" err="1" smtClean="0"/>
              <a:t>asessment</a:t>
            </a:r>
            <a:r>
              <a:rPr lang="en-GB" sz="2400" dirty="0" smtClean="0"/>
              <a:t>.</a:t>
            </a:r>
            <a:endParaRPr lang="en-GB" sz="24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177413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8781" y="624110"/>
            <a:ext cx="9835832" cy="1280890"/>
          </a:xfrm>
        </p:spPr>
        <p:txBody>
          <a:bodyPr/>
          <a:lstStyle/>
          <a:p>
            <a:r>
              <a:rPr lang="en-GB" b="1" dirty="0">
                <a:solidFill>
                  <a:srgbClr val="FF0000"/>
                </a:solidFill>
              </a:rPr>
              <a:t>3. Online Essay Competition</a:t>
            </a:r>
            <a:endParaRPr lang="en-GB" dirty="0">
              <a:solidFill>
                <a:srgbClr val="FF0000"/>
              </a:solidFill>
            </a:endParaRPr>
          </a:p>
        </p:txBody>
      </p:sp>
      <p:sp>
        <p:nvSpPr>
          <p:cNvPr id="3" name="Content Placeholder 2"/>
          <p:cNvSpPr>
            <a:spLocks noGrp="1"/>
          </p:cNvSpPr>
          <p:nvPr>
            <p:ph idx="1"/>
          </p:nvPr>
        </p:nvSpPr>
        <p:spPr>
          <a:xfrm>
            <a:off x="1668781" y="1485900"/>
            <a:ext cx="9835831" cy="4846320"/>
          </a:xfrm>
        </p:spPr>
        <p:txBody>
          <a:bodyPr>
            <a:noAutofit/>
          </a:bodyPr>
          <a:lstStyle/>
          <a:p>
            <a:r>
              <a:rPr lang="en-GB" sz="2500" dirty="0"/>
              <a:t>An online essay competition was organised by the course tutors for submission on the </a:t>
            </a:r>
            <a:r>
              <a:rPr lang="en-GB" sz="2500" dirty="0" err="1"/>
              <a:t>WhatsApp</a:t>
            </a:r>
            <a:r>
              <a:rPr lang="en-GB" sz="2500" dirty="0"/>
              <a:t> platform. The contestants were required to write an essay titled “An Unnerving Experience”. </a:t>
            </a:r>
            <a:endParaRPr lang="en-GB" sz="2500" dirty="0" smtClean="0"/>
          </a:p>
          <a:p>
            <a:r>
              <a:rPr lang="en-GB" sz="2500" dirty="0" smtClean="0"/>
              <a:t>Students </a:t>
            </a:r>
            <a:r>
              <a:rPr lang="en-GB" sz="2500" dirty="0"/>
              <a:t>from each of the </a:t>
            </a:r>
            <a:r>
              <a:rPr lang="en-GB" sz="2500" dirty="0" smtClean="0"/>
              <a:t>faculties </a:t>
            </a:r>
            <a:r>
              <a:rPr lang="en-GB" sz="2500" dirty="0"/>
              <a:t>on the course were asked to present </a:t>
            </a:r>
            <a:r>
              <a:rPr lang="en-GB" sz="2500" dirty="0" smtClean="0"/>
              <a:t>contestants </a:t>
            </a:r>
            <a:r>
              <a:rPr lang="en-GB" sz="2500" dirty="0"/>
              <a:t>to represent them in the </a:t>
            </a:r>
            <a:r>
              <a:rPr lang="en-GB" sz="2500" dirty="0" smtClean="0"/>
              <a:t>exercise. </a:t>
            </a:r>
            <a:r>
              <a:rPr lang="en-GB" sz="2500" dirty="0"/>
              <a:t>The rules guiding the essay writing were posted by the lead tutor and a specific date and time was set for simultaneous </a:t>
            </a:r>
            <a:r>
              <a:rPr lang="en-GB" sz="2500" dirty="0" smtClean="0"/>
              <a:t>submission of </a:t>
            </a:r>
            <a:r>
              <a:rPr lang="en-GB" sz="2500" dirty="0"/>
              <a:t>the </a:t>
            </a:r>
            <a:r>
              <a:rPr lang="en-GB" sz="2500" dirty="0" smtClean="0"/>
              <a:t>essays on the platform. </a:t>
            </a:r>
          </a:p>
          <a:p>
            <a:r>
              <a:rPr lang="en-GB" sz="2500" dirty="0" smtClean="0"/>
              <a:t>After </a:t>
            </a:r>
            <a:r>
              <a:rPr lang="en-GB" sz="2500" dirty="0"/>
              <a:t>submission, students were asked to select the best three essays through </a:t>
            </a:r>
            <a:r>
              <a:rPr lang="en-GB" sz="2500" dirty="0" smtClean="0"/>
              <a:t>online voting</a:t>
            </a:r>
            <a:r>
              <a:rPr lang="en-GB" sz="2500" dirty="0"/>
              <a:t>. </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484895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8781" y="624110"/>
            <a:ext cx="9835832" cy="1280890"/>
          </a:xfrm>
        </p:spPr>
        <p:txBody>
          <a:bodyPr>
            <a:normAutofit/>
          </a:bodyPr>
          <a:lstStyle/>
          <a:p>
            <a:r>
              <a:rPr lang="en-GB" sz="3200" b="1" dirty="0" smtClean="0">
                <a:solidFill>
                  <a:srgbClr val="FF0000"/>
                </a:solidFill>
              </a:rPr>
              <a:t>Summary </a:t>
            </a:r>
            <a:r>
              <a:rPr lang="en-GB" sz="3200" b="1" dirty="0">
                <a:solidFill>
                  <a:srgbClr val="FF0000"/>
                </a:solidFill>
              </a:rPr>
              <a:t>of </a:t>
            </a:r>
            <a:r>
              <a:rPr lang="en-GB" sz="3200" b="1" dirty="0" smtClean="0">
                <a:solidFill>
                  <a:srgbClr val="FF0000"/>
                </a:solidFill>
              </a:rPr>
              <a:t>the Essay Competition Result</a:t>
            </a:r>
            <a:endParaRPr lang="en-GB" sz="3200"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27</a:t>
            </a:fld>
            <a:endParaRPr lang="en-US" dirty="0"/>
          </a:p>
        </p:txBody>
      </p:sp>
      <p:pic>
        <p:nvPicPr>
          <p:cNvPr id="6" name="Content Placeholder 5" descr="C:\Users\Dr Ayoola\Downloads\IMG-20250714-WA0011.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779328" y="1393825"/>
            <a:ext cx="3614420" cy="4518025"/>
          </a:xfrm>
          <a:prstGeom prst="rect">
            <a:avLst/>
          </a:prstGeom>
          <a:noFill/>
          <a:ln>
            <a:noFill/>
          </a:ln>
        </p:spPr>
      </p:pic>
    </p:spTree>
    <p:extLst>
      <p:ext uri="{BB962C8B-B14F-4D97-AF65-F5344CB8AC3E}">
        <p14:creationId xmlns:p14="http://schemas.microsoft.com/office/powerpoint/2010/main" val="3689614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1" y="624110"/>
            <a:ext cx="9858692" cy="838930"/>
          </a:xfrm>
        </p:spPr>
        <p:txBody>
          <a:bodyPr>
            <a:normAutofit fontScale="90000"/>
          </a:bodyPr>
          <a:lstStyle/>
          <a:p>
            <a:r>
              <a:rPr lang="en-GB" b="1" dirty="0" smtClean="0">
                <a:solidFill>
                  <a:srgbClr val="FF0000"/>
                </a:solidFill>
              </a:rPr>
              <a:t>Uses and Abuses of AI by University Students</a:t>
            </a:r>
            <a:r>
              <a:rPr lang="en-GB" dirty="0"/>
              <a:t/>
            </a:r>
            <a:br>
              <a:rPr lang="en-GB" dirty="0"/>
            </a:br>
            <a:endParaRPr lang="en-GB" dirty="0"/>
          </a:p>
        </p:txBody>
      </p:sp>
      <p:sp>
        <p:nvSpPr>
          <p:cNvPr id="3" name="Content Placeholder 2"/>
          <p:cNvSpPr>
            <a:spLocks noGrp="1"/>
          </p:cNvSpPr>
          <p:nvPr>
            <p:ph idx="1"/>
          </p:nvPr>
        </p:nvSpPr>
        <p:spPr>
          <a:xfrm>
            <a:off x="1645920" y="1463040"/>
            <a:ext cx="9858692" cy="4448182"/>
          </a:xfrm>
        </p:spPr>
        <p:txBody>
          <a:bodyPr>
            <a:noAutofit/>
          </a:bodyPr>
          <a:lstStyle/>
          <a:p>
            <a:pPr marL="0" indent="0">
              <a:buNone/>
            </a:pPr>
            <a:r>
              <a:rPr lang="en-GB" sz="3200" dirty="0"/>
              <a:t>A careful look at the table shows that J.M.A. came first with A.A.K and I.S.A. coming far behind him in the second and third positions, respectively. Indeed, some of the essays were found to be </a:t>
            </a:r>
            <a:r>
              <a:rPr lang="en-GB" sz="3200" b="1" dirty="0">
                <a:solidFill>
                  <a:srgbClr val="FF0000"/>
                </a:solidFill>
                <a:effectLst>
                  <a:outerShdw blurRad="38100" dist="38100" dir="2700000" algn="tl">
                    <a:srgbClr val="000000">
                      <a:alpha val="43137"/>
                    </a:srgbClr>
                  </a:outerShdw>
                </a:effectLst>
              </a:rPr>
              <a:t>flawless and completely devoid of grammatical errors</a:t>
            </a:r>
            <a:r>
              <a:rPr lang="en-GB" sz="3200" dirty="0"/>
              <a:t> expected of first year university undergraduates in the Nigerian second language </a:t>
            </a:r>
            <a:r>
              <a:rPr lang="en-GB" sz="3200" dirty="0" smtClean="0"/>
              <a:t>context. Consider the extracts </a:t>
            </a:r>
            <a:r>
              <a:rPr lang="en-GB" sz="3200" dirty="0"/>
              <a:t>from J.M.A.’s </a:t>
            </a:r>
            <a:r>
              <a:rPr lang="en-GB" sz="3200" b="1" dirty="0" smtClean="0">
                <a:solidFill>
                  <a:srgbClr val="FF0000"/>
                </a:solidFill>
                <a:effectLst>
                  <a:outerShdw blurRad="38100" dist="38100" dir="2700000" algn="tl">
                    <a:srgbClr val="000000">
                      <a:alpha val="43137"/>
                    </a:srgbClr>
                  </a:outerShdw>
                </a:effectLst>
              </a:rPr>
              <a:t>“flawless”</a:t>
            </a:r>
            <a:r>
              <a:rPr lang="en-GB" sz="3200" dirty="0" smtClean="0"/>
              <a:t> submission</a:t>
            </a:r>
            <a:r>
              <a:rPr lang="en-GB" sz="3600" dirty="0" smtClean="0"/>
              <a:t>:</a:t>
            </a:r>
            <a:endParaRPr lang="en-GB" sz="3400" dirty="0"/>
          </a:p>
        </p:txBody>
      </p:sp>
      <p:sp>
        <p:nvSpPr>
          <p:cNvPr id="4" name="Footer Placeholder 3"/>
          <p:cNvSpPr>
            <a:spLocks noGrp="1"/>
          </p:cNvSpPr>
          <p:nvPr>
            <p:ph type="ftr" sz="quarter" idx="11"/>
          </p:nvPr>
        </p:nvSpPr>
        <p:spPr/>
        <p:txBody>
          <a:bodyPr/>
          <a:lstStyle/>
          <a:p>
            <a:r>
              <a:rPr lang="en-GB" dirty="0" smtClean="0"/>
              <a:t>Prof </a:t>
            </a:r>
            <a:r>
              <a:rPr lang="en-GB" dirty="0" err="1" smtClean="0"/>
              <a:t>Kehinde</a:t>
            </a:r>
            <a:r>
              <a:rPr lang="en-GB" dirty="0" smtClean="0"/>
              <a:t>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3759086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7341" y="624110"/>
            <a:ext cx="9927272" cy="861790"/>
          </a:xfrm>
        </p:spPr>
        <p:txBody>
          <a:bodyPr>
            <a:normAutofit/>
          </a:bodyPr>
          <a:lstStyle/>
          <a:p>
            <a:r>
              <a:rPr lang="en-GB" b="1" dirty="0" smtClean="0">
                <a:solidFill>
                  <a:srgbClr val="FF0000"/>
                </a:solidFill>
              </a:rPr>
              <a:t>Extracts from an online essay submission</a:t>
            </a:r>
            <a:endParaRPr lang="en-GB" dirty="0">
              <a:solidFill>
                <a:srgbClr val="FF0000"/>
              </a:solidFill>
            </a:endParaRPr>
          </a:p>
        </p:txBody>
      </p:sp>
      <p:sp>
        <p:nvSpPr>
          <p:cNvPr id="3" name="Content Placeholder 2"/>
          <p:cNvSpPr>
            <a:spLocks noGrp="1"/>
          </p:cNvSpPr>
          <p:nvPr>
            <p:ph idx="1"/>
          </p:nvPr>
        </p:nvSpPr>
        <p:spPr>
          <a:xfrm>
            <a:off x="1311579" y="1485900"/>
            <a:ext cx="9927272" cy="4480560"/>
          </a:xfrm>
        </p:spPr>
        <p:txBody>
          <a:bodyPr>
            <a:noAutofit/>
          </a:bodyPr>
          <a:lstStyle/>
          <a:p>
            <a:pPr marL="0" indent="0">
              <a:buNone/>
            </a:pPr>
            <a:r>
              <a:rPr lang="en-GB" sz="2800" dirty="0"/>
              <a:t>It was a </a:t>
            </a:r>
            <a:r>
              <a:rPr lang="en-GB" sz="2800" b="1" dirty="0">
                <a:solidFill>
                  <a:srgbClr val="FF0000"/>
                </a:solidFill>
              </a:rPr>
              <a:t>humid summer</a:t>
            </a:r>
            <a:r>
              <a:rPr lang="en-GB" sz="2800" dirty="0"/>
              <a:t> night, and the </a:t>
            </a:r>
            <a:r>
              <a:rPr lang="en-GB" sz="2800" b="1" dirty="0"/>
              <a:t>air felt heavy and oppressive</a:t>
            </a:r>
            <a:r>
              <a:rPr lang="en-GB" sz="2800" dirty="0"/>
              <a:t>. … The streets were deserted, with </a:t>
            </a:r>
            <a:r>
              <a:rPr lang="en-GB" sz="2800" b="1" dirty="0">
                <a:solidFill>
                  <a:srgbClr val="FF0000"/>
                </a:solidFill>
              </a:rPr>
              <a:t>flickering streetlights casting eerie shadows</a:t>
            </a:r>
            <a:r>
              <a:rPr lang="en-GB" sz="2800" dirty="0"/>
              <a:t> on the cracked pavement. … The buildings were old and lifeless, their windows like </a:t>
            </a:r>
            <a:r>
              <a:rPr lang="en-GB" sz="2800" b="1" dirty="0">
                <a:solidFill>
                  <a:srgbClr val="FF0000"/>
                </a:solidFill>
                <a:effectLst>
                  <a:outerShdw blurRad="38100" dist="38100" dir="2700000" algn="tl">
                    <a:srgbClr val="000000">
                      <a:alpha val="43137"/>
                    </a:srgbClr>
                  </a:outerShdw>
                </a:effectLst>
              </a:rPr>
              <a:t>hollow eyes</a:t>
            </a:r>
            <a:r>
              <a:rPr lang="en-GB" sz="2800" dirty="0"/>
              <a:t>. A faint breeze stirred the leaves … </a:t>
            </a:r>
            <a:r>
              <a:rPr lang="en-GB" sz="2800" b="1" dirty="0"/>
              <a:t>Low murmurs,</a:t>
            </a:r>
            <a:r>
              <a:rPr lang="en-GB" sz="2800" dirty="0"/>
              <a:t> almost human but indistinct seemed to drift towards me. ,,,   Suddenly, </a:t>
            </a:r>
            <a:r>
              <a:rPr lang="en-GB" sz="2800" b="1" dirty="0"/>
              <a:t>a shadow </a:t>
            </a:r>
            <a:r>
              <a:rPr lang="en-GB" sz="2800" b="1" dirty="0">
                <a:solidFill>
                  <a:srgbClr val="FF0000"/>
                </a:solidFill>
                <a:effectLst>
                  <a:outerShdw blurRad="38100" dist="38100" dir="2700000" algn="tl">
                    <a:srgbClr val="000000">
                      <a:alpha val="43137"/>
                    </a:srgbClr>
                  </a:outerShdw>
                </a:effectLst>
              </a:rPr>
              <a:t>flitted</a:t>
            </a:r>
            <a:r>
              <a:rPr lang="en-GB" sz="2800" b="1" dirty="0"/>
              <a:t> across</a:t>
            </a:r>
            <a:r>
              <a:rPr lang="en-GB" sz="2800" dirty="0"/>
              <a:t> a nearby wall … </a:t>
            </a:r>
            <a:endParaRPr lang="en-GB" sz="2800" dirty="0" smtClean="0"/>
          </a:p>
          <a:p>
            <a:pPr marL="0" indent="0">
              <a:buNone/>
            </a:pPr>
            <a:r>
              <a:rPr lang="en-GB" sz="2800" dirty="0" smtClean="0">
                <a:solidFill>
                  <a:srgbClr val="FF0000"/>
                </a:solidFill>
              </a:rPr>
              <a:t>(</a:t>
            </a:r>
            <a:r>
              <a:rPr lang="en-GB" sz="2800" dirty="0">
                <a:solidFill>
                  <a:srgbClr val="FF0000"/>
                </a:solidFill>
              </a:rPr>
              <a:t>Extract from J.M.A.’s online essay, </a:t>
            </a:r>
            <a:r>
              <a:rPr lang="en-GB" sz="2800" b="1" dirty="0">
                <a:solidFill>
                  <a:srgbClr val="FF0000"/>
                </a:solidFill>
              </a:rPr>
              <a:t>bold highlights ours</a:t>
            </a:r>
            <a:r>
              <a:rPr lang="en-GB" sz="2800" dirty="0" smtClean="0">
                <a:solidFill>
                  <a:srgbClr val="FF0000"/>
                </a:solidFill>
              </a:rPr>
              <a:t>).</a:t>
            </a:r>
            <a:endParaRPr lang="en-GB" sz="2800" dirty="0">
              <a:solidFill>
                <a:srgbClr val="FF0000"/>
              </a:solidFill>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40221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53230"/>
          </a:xfrm>
        </p:spPr>
        <p:txBody>
          <a:bodyPr/>
          <a:lstStyle/>
          <a:p>
            <a:r>
              <a:rPr lang="en-GB" b="1" dirty="0" smtClean="0">
                <a:solidFill>
                  <a:srgbClr val="FF0000"/>
                </a:solidFill>
              </a:rPr>
              <a:t>INTRODUCTION</a:t>
            </a:r>
            <a:endParaRPr lang="en-GB" b="1" dirty="0">
              <a:solidFill>
                <a:srgbClr val="FF0000"/>
              </a:solidFill>
            </a:endParaRPr>
          </a:p>
        </p:txBody>
      </p:sp>
      <p:sp>
        <p:nvSpPr>
          <p:cNvPr id="3" name="Content Placeholder 2"/>
          <p:cNvSpPr>
            <a:spLocks noGrp="1"/>
          </p:cNvSpPr>
          <p:nvPr>
            <p:ph idx="1"/>
          </p:nvPr>
        </p:nvSpPr>
        <p:spPr>
          <a:xfrm>
            <a:off x="1737360" y="1577340"/>
            <a:ext cx="9767252" cy="4558468"/>
          </a:xfrm>
        </p:spPr>
        <p:txBody>
          <a:bodyPr>
            <a:noAutofit/>
          </a:bodyPr>
          <a:lstStyle/>
          <a:p>
            <a:r>
              <a:rPr lang="en-GB" sz="2400" dirty="0"/>
              <a:t>The integration of digital technologies into educational practices has become a defining feature of 21st-century pedagogy, fundamentally reshaping teaching and learning processes across various academic </a:t>
            </a:r>
            <a:r>
              <a:rPr lang="en-GB" sz="2400" dirty="0" smtClean="0"/>
              <a:t>disciplines.</a:t>
            </a:r>
          </a:p>
          <a:p>
            <a:r>
              <a:rPr lang="en-GB" sz="2400" b="1" dirty="0" smtClean="0">
                <a:solidFill>
                  <a:srgbClr val="FF0000"/>
                </a:solidFill>
                <a:effectLst>
                  <a:outerShdw blurRad="38100" dist="38100" dir="2700000" algn="tl">
                    <a:srgbClr val="000000">
                      <a:alpha val="43137"/>
                    </a:srgbClr>
                  </a:outerShdw>
                </a:effectLst>
              </a:rPr>
              <a:t>Blended </a:t>
            </a:r>
            <a:r>
              <a:rPr lang="en-GB" sz="2400" b="1" dirty="0">
                <a:solidFill>
                  <a:srgbClr val="FF0000"/>
                </a:solidFill>
                <a:effectLst>
                  <a:outerShdw blurRad="38100" dist="38100" dir="2700000" algn="tl">
                    <a:srgbClr val="000000">
                      <a:alpha val="43137"/>
                    </a:srgbClr>
                  </a:outerShdw>
                </a:effectLst>
              </a:rPr>
              <a:t>learning,</a:t>
            </a:r>
            <a:r>
              <a:rPr lang="en-GB" sz="2400" dirty="0">
                <a:solidFill>
                  <a:srgbClr val="FF0000"/>
                </a:solidFill>
              </a:rPr>
              <a:t> which combines traditional face-to-face instruction with online educational experiences, has emerged as a promising approach for enhancing learning </a:t>
            </a:r>
            <a:r>
              <a:rPr lang="en-GB" sz="2400" dirty="0" smtClean="0">
                <a:solidFill>
                  <a:srgbClr val="FF0000"/>
                </a:solidFill>
              </a:rPr>
              <a:t>outcomes.</a:t>
            </a:r>
          </a:p>
          <a:p>
            <a:r>
              <a:rPr lang="en-GB" sz="2400" dirty="0" smtClean="0"/>
              <a:t>By </a:t>
            </a:r>
            <a:r>
              <a:rPr lang="en-GB" sz="2400" dirty="0"/>
              <a:t>offering students flexible access to learning materials and fostering collaboration beyond the physical classroom, blended learning leverages technological advancements to promote deeper engagement and improved </a:t>
            </a:r>
            <a:r>
              <a:rPr lang="en-GB" sz="2400" dirty="0" smtClean="0"/>
              <a:t>understanding.</a:t>
            </a:r>
            <a:endParaRPr lang="en-GB" sz="2400"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2819639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3060" y="502920"/>
            <a:ext cx="9881552" cy="5408302"/>
          </a:xfrm>
        </p:spPr>
        <p:txBody>
          <a:bodyPr>
            <a:noAutofit/>
          </a:bodyPr>
          <a:lstStyle/>
          <a:p>
            <a:pPr marL="0" indent="0">
              <a:buNone/>
            </a:pPr>
            <a:r>
              <a:rPr lang="en-GB" sz="2500" dirty="0"/>
              <a:t>A cursory glance at the expressions in bold highlights point at advanced literary English in a native English context. </a:t>
            </a:r>
            <a:r>
              <a:rPr lang="en-GB" sz="2500" dirty="0">
                <a:solidFill>
                  <a:srgbClr val="FF0000"/>
                </a:solidFill>
              </a:rPr>
              <a:t>The use of lexical items and collocations like ‘humid summer’, ‘air felt heavy and oppressive’, ‘flickering streetlights casting eerie shadows’ etc. </a:t>
            </a:r>
            <a:r>
              <a:rPr lang="en-GB" sz="2500" dirty="0" smtClean="0">
                <a:solidFill>
                  <a:srgbClr val="FF0000"/>
                </a:solidFill>
              </a:rPr>
              <a:t>roused the </a:t>
            </a:r>
            <a:r>
              <a:rPr lang="en-GB" sz="2500" dirty="0">
                <a:solidFill>
                  <a:srgbClr val="FF0000"/>
                </a:solidFill>
              </a:rPr>
              <a:t>suspicion of the tutors</a:t>
            </a:r>
            <a:r>
              <a:rPr lang="en-GB" sz="2500" dirty="0"/>
              <a:t> that the piece was not original. After subjecting the submissions to “</a:t>
            </a:r>
            <a:r>
              <a:rPr lang="en-GB" sz="2500" dirty="0" err="1"/>
              <a:t>turnitin</a:t>
            </a:r>
            <a:r>
              <a:rPr lang="en-GB" sz="2500" dirty="0"/>
              <a:t>”, they arrived at the unanimous decision that six of the submissions were fully or partially artificial intelligence-generated. Consequently, all the entries were stepped down because they could not be relied upon as a true measure of the students’ performance. </a:t>
            </a:r>
            <a:r>
              <a:rPr lang="en-GB" sz="2500" dirty="0">
                <a:solidFill>
                  <a:srgbClr val="FF0000"/>
                </a:solidFill>
              </a:rPr>
              <a:t>This singular </a:t>
            </a:r>
            <a:r>
              <a:rPr lang="en-GB" sz="2500" dirty="0" smtClean="0">
                <a:solidFill>
                  <a:srgbClr val="FF0000"/>
                </a:solidFill>
              </a:rPr>
              <a:t>“unnerving experience” </a:t>
            </a:r>
            <a:r>
              <a:rPr lang="en-GB" sz="2500" dirty="0">
                <a:solidFill>
                  <a:srgbClr val="FF0000"/>
                </a:solidFill>
              </a:rPr>
              <a:t>raised serious doubts on the extent to which online submissions can be used for assessing students’ performance in essay writing.</a:t>
            </a:r>
            <a:r>
              <a:rPr lang="en-GB" sz="2500" dirty="0"/>
              <a:t> </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2114793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221" y="624110"/>
            <a:ext cx="9744392" cy="816070"/>
          </a:xfrm>
        </p:spPr>
        <p:txBody>
          <a:bodyPr>
            <a:normAutofit/>
          </a:bodyPr>
          <a:lstStyle/>
          <a:p>
            <a:r>
              <a:rPr lang="en-GB" b="1" dirty="0" smtClean="0">
                <a:solidFill>
                  <a:srgbClr val="FF0000"/>
                </a:solidFill>
              </a:rPr>
              <a:t>Feedback from Student Participants</a:t>
            </a:r>
            <a:endParaRPr lang="en-GB" dirty="0">
              <a:solidFill>
                <a:srgbClr val="FF0000"/>
              </a:solidFill>
            </a:endParaRPr>
          </a:p>
        </p:txBody>
      </p:sp>
      <p:sp>
        <p:nvSpPr>
          <p:cNvPr id="3" name="Content Placeholder 2"/>
          <p:cNvSpPr>
            <a:spLocks noGrp="1"/>
          </p:cNvSpPr>
          <p:nvPr>
            <p:ph idx="1"/>
          </p:nvPr>
        </p:nvSpPr>
        <p:spPr>
          <a:xfrm>
            <a:off x="1941511" y="1293223"/>
            <a:ext cx="8915400" cy="4730292"/>
          </a:xfrm>
        </p:spPr>
        <p:txBody>
          <a:bodyPr>
            <a:normAutofit fontScale="92500" lnSpcReduction="10000"/>
          </a:bodyPr>
          <a:lstStyle/>
          <a:p>
            <a:pPr marL="0" indent="0">
              <a:buNone/>
            </a:pPr>
            <a:r>
              <a:rPr lang="en-GB" sz="2800" dirty="0"/>
              <a:t>The students’ response to the questionnaire showed that they derived optimum benefits from the blended learning intervention. The fields covered by the questionnaire include </a:t>
            </a:r>
            <a:r>
              <a:rPr lang="en-GB" sz="2800" dirty="0">
                <a:solidFill>
                  <a:srgbClr val="FF0000"/>
                </a:solidFill>
              </a:rPr>
              <a:t>skills acquisition and development, motivation for learning, ease of learning and positive attitude </a:t>
            </a:r>
            <a:r>
              <a:rPr lang="en-GB" sz="2800" dirty="0">
                <a:solidFill>
                  <a:schemeClr val="tx1"/>
                </a:solidFill>
              </a:rPr>
              <a:t>towards proficiency in the English language</a:t>
            </a:r>
            <a:r>
              <a:rPr lang="en-GB" sz="2800" dirty="0"/>
              <a:t>. Specifically, they observed that </a:t>
            </a:r>
            <a:r>
              <a:rPr lang="en-GB" sz="2800" dirty="0" smtClean="0"/>
              <a:t>with blended learning, they </a:t>
            </a:r>
            <a:r>
              <a:rPr lang="en-GB" sz="2800" dirty="0"/>
              <a:t>were able to improve their </a:t>
            </a:r>
            <a:r>
              <a:rPr lang="en-GB" sz="2800" b="1" dirty="0">
                <a:solidFill>
                  <a:srgbClr val="FF0000"/>
                </a:solidFill>
                <a:effectLst>
                  <a:outerShdw blurRad="38100" dist="38100" dir="2700000" algn="tl">
                    <a:srgbClr val="000000">
                      <a:alpha val="43137"/>
                    </a:srgbClr>
                  </a:outerShdw>
                </a:effectLst>
              </a:rPr>
              <a:t>English pronunciation, increase their vocabulary stock, enhance their listening, reading and writing skills</a:t>
            </a:r>
            <a:r>
              <a:rPr lang="en-GB" sz="2800" dirty="0"/>
              <a:t> and learn other skills that would boost their academic performance. </a:t>
            </a:r>
          </a:p>
          <a:p>
            <a:pPr marL="0" indent="0">
              <a:buNone/>
            </a:pPr>
            <a:endParaRPr lang="en-GB"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4232537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1" y="624110"/>
            <a:ext cx="9858692" cy="1280890"/>
          </a:xfrm>
        </p:spPr>
        <p:txBody>
          <a:bodyPr/>
          <a:lstStyle/>
          <a:p>
            <a:r>
              <a:rPr lang="en-GB" b="1" dirty="0" smtClean="0">
                <a:solidFill>
                  <a:srgbClr val="FF0000"/>
                </a:solidFill>
              </a:rPr>
              <a:t>Conclusion</a:t>
            </a:r>
            <a:endParaRPr lang="en-GB" dirty="0">
              <a:solidFill>
                <a:srgbClr val="FF0000"/>
              </a:solidFill>
            </a:endParaRPr>
          </a:p>
        </p:txBody>
      </p:sp>
      <p:sp>
        <p:nvSpPr>
          <p:cNvPr id="3" name="Content Placeholder 2"/>
          <p:cNvSpPr>
            <a:spLocks noGrp="1"/>
          </p:cNvSpPr>
          <p:nvPr>
            <p:ph idx="1"/>
          </p:nvPr>
        </p:nvSpPr>
        <p:spPr>
          <a:xfrm>
            <a:off x="1485900" y="1508760"/>
            <a:ext cx="10018712" cy="4402462"/>
          </a:xfrm>
        </p:spPr>
        <p:txBody>
          <a:bodyPr>
            <a:normAutofit lnSpcReduction="10000"/>
          </a:bodyPr>
          <a:lstStyle/>
          <a:p>
            <a:pPr marL="0" indent="0">
              <a:buNone/>
            </a:pPr>
            <a:r>
              <a:rPr lang="en-GB" sz="3600" dirty="0"/>
              <a:t>By leveraging online links, videos, charts and graphs on the class </a:t>
            </a:r>
            <a:r>
              <a:rPr lang="en-GB" sz="3600" dirty="0" err="1"/>
              <a:t>Whatsapp</a:t>
            </a:r>
            <a:r>
              <a:rPr lang="en-GB" sz="3600" dirty="0"/>
              <a:t> platform, science and technology students are better equipped to </a:t>
            </a:r>
            <a:r>
              <a:rPr lang="en-GB" sz="3600" dirty="0">
                <a:solidFill>
                  <a:schemeClr val="tx1"/>
                </a:solidFill>
              </a:rPr>
              <a:t>gain deeper understanding of</a:t>
            </a:r>
            <a:r>
              <a:rPr lang="en-GB" sz="3600" dirty="0">
                <a:solidFill>
                  <a:srgbClr val="FF0000"/>
                </a:solidFill>
              </a:rPr>
              <a:t> </a:t>
            </a:r>
            <a:r>
              <a:rPr lang="en-GB" sz="3600" b="1" dirty="0">
                <a:solidFill>
                  <a:srgbClr val="FF0000"/>
                </a:solidFill>
                <a:effectLst>
                  <a:outerShdw blurRad="38100" dist="38100" dir="2700000" algn="tl">
                    <a:srgbClr val="000000">
                      <a:alpha val="43137"/>
                    </a:srgbClr>
                  </a:outerShdw>
                </a:effectLst>
              </a:rPr>
              <a:t>language structures, vocabulary, grammar and usage, thus enhancing their communicative competence in the English language</a:t>
            </a:r>
            <a:r>
              <a:rPr lang="en-GB" sz="3600" dirty="0"/>
              <a:t>. </a:t>
            </a:r>
          </a:p>
          <a:p>
            <a:endParaRPr lang="en-GB"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20234726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3080" y="787782"/>
            <a:ext cx="9721532" cy="5123440"/>
          </a:xfrm>
        </p:spPr>
        <p:txBody>
          <a:bodyPr/>
          <a:lstStyle/>
          <a:p>
            <a:pPr marL="0" indent="0">
              <a:buNone/>
            </a:pPr>
            <a:endParaRPr lang="en-GB" sz="5400" dirty="0" smtClean="0"/>
          </a:p>
          <a:p>
            <a:pPr marL="0" indent="0" algn="ctr">
              <a:buNone/>
            </a:pPr>
            <a:r>
              <a:rPr lang="en-GB" sz="9600" b="1" dirty="0" smtClean="0">
                <a:solidFill>
                  <a:srgbClr val="FF0000"/>
                </a:solidFill>
                <a:effectLst>
                  <a:outerShdw blurRad="38100" dist="38100" dir="2700000" algn="tl">
                    <a:srgbClr val="000000">
                      <a:alpha val="43137"/>
                    </a:srgbClr>
                  </a:outerShdw>
                </a:effectLst>
              </a:rPr>
              <a:t>Thank you </a:t>
            </a:r>
            <a:endParaRPr lang="en-GB" sz="7200" b="1" dirty="0" smtClean="0">
              <a:solidFill>
                <a:srgbClr val="FF0000"/>
              </a:solidFill>
              <a:effectLst>
                <a:outerShdw blurRad="38100" dist="38100" dir="2700000" algn="tl">
                  <a:srgbClr val="000000">
                    <a:alpha val="43137"/>
                  </a:srgbClr>
                </a:outerShdw>
              </a:effectLst>
            </a:endParaRPr>
          </a:p>
          <a:p>
            <a:pPr marL="0" indent="0" algn="ctr">
              <a:buNone/>
            </a:pPr>
            <a:r>
              <a:rPr lang="en-GB" sz="7200" b="1" dirty="0" smtClean="0">
                <a:solidFill>
                  <a:schemeClr val="tx1"/>
                </a:solidFill>
                <a:effectLst>
                  <a:outerShdw blurRad="38100" dist="38100" dir="2700000" algn="tl">
                    <a:srgbClr val="000000">
                      <a:alpha val="43137"/>
                    </a:srgbClr>
                  </a:outerShdw>
                </a:effectLst>
              </a:rPr>
              <a:t>for </a:t>
            </a:r>
          </a:p>
          <a:p>
            <a:pPr marL="0" indent="0" algn="ctr">
              <a:buNone/>
            </a:pPr>
            <a:r>
              <a:rPr lang="en-GB" sz="7200" b="1" dirty="0" smtClean="0">
                <a:solidFill>
                  <a:schemeClr val="tx1"/>
                </a:solidFill>
                <a:effectLst>
                  <a:outerShdw blurRad="38100" dist="38100" dir="2700000" algn="tl">
                    <a:srgbClr val="000000">
                      <a:alpha val="43137"/>
                    </a:srgbClr>
                  </a:outerShdw>
                </a:effectLst>
              </a:rPr>
              <a:t>Listening</a:t>
            </a:r>
            <a:endParaRPr lang="en-GB" sz="2800" b="1" dirty="0">
              <a:solidFill>
                <a:schemeClr val="tx1"/>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405099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5940" y="777240"/>
            <a:ext cx="9698672" cy="5509260"/>
          </a:xfrm>
        </p:spPr>
        <p:txBody>
          <a:bodyPr>
            <a:normAutofit fontScale="92500" lnSpcReduction="10000"/>
          </a:bodyPr>
          <a:lstStyle/>
          <a:p>
            <a:pPr marL="0" indent="0">
              <a:buNone/>
            </a:pPr>
            <a:r>
              <a:rPr lang="en-GB" sz="2800" dirty="0"/>
              <a:t>Despite its growing global popularity, the adoption of blended learning for English language acquisition is not as popular as expected in Nigerian tertiary institutions, especially in science and </a:t>
            </a:r>
            <a:r>
              <a:rPr lang="en-GB" sz="2800" dirty="0" smtClean="0"/>
              <a:t>technology-based </a:t>
            </a:r>
            <a:r>
              <a:rPr lang="en-GB" sz="2800" dirty="0"/>
              <a:t>universities (</a:t>
            </a:r>
            <a:r>
              <a:rPr lang="en-GB" sz="2800" dirty="0" err="1"/>
              <a:t>Olugbade</a:t>
            </a:r>
            <a:r>
              <a:rPr lang="en-GB" sz="2800" dirty="0"/>
              <a:t>, 2023). Traditional face-to-face teaching methods continue to dominate instructional practices, often limiting opportunities for technology-enhanced learning. </a:t>
            </a:r>
            <a:r>
              <a:rPr lang="en-GB" sz="2800" dirty="0">
                <a:solidFill>
                  <a:srgbClr val="FF0000"/>
                </a:solidFill>
              </a:rPr>
              <a:t>Addressing this gap, the present study introduces a blended learning approach that integrates an instructional package which was developed using Microsoft PowerPoint and enhanced with graphics, simulations, images, text, and voiceover features, delivered to students via </a:t>
            </a:r>
            <a:r>
              <a:rPr lang="en-GB" sz="2800" dirty="0" err="1">
                <a:solidFill>
                  <a:srgbClr val="FF0000"/>
                </a:solidFill>
              </a:rPr>
              <a:t>smartboards</a:t>
            </a:r>
            <a:r>
              <a:rPr lang="en-GB" sz="2800" dirty="0">
                <a:solidFill>
                  <a:srgbClr val="FF0000"/>
                </a:solidFill>
              </a:rPr>
              <a:t>, </a:t>
            </a:r>
            <a:r>
              <a:rPr lang="en-GB" sz="2800" dirty="0" err="1">
                <a:solidFill>
                  <a:srgbClr val="FF0000"/>
                </a:solidFill>
              </a:rPr>
              <a:t>WhatsApp</a:t>
            </a:r>
            <a:r>
              <a:rPr lang="en-GB" sz="2800" dirty="0">
                <a:solidFill>
                  <a:srgbClr val="FF0000"/>
                </a:solidFill>
              </a:rPr>
              <a:t> platforms</a:t>
            </a:r>
            <a:r>
              <a:rPr lang="en-GB" sz="2800" dirty="0"/>
              <a:t>, alongside conventional classroom instruction.</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749450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8780" y="365760"/>
            <a:ext cx="9835832" cy="5545462"/>
          </a:xfrm>
        </p:spPr>
        <p:txBody>
          <a:bodyPr>
            <a:noAutofit/>
          </a:bodyPr>
          <a:lstStyle/>
          <a:p>
            <a:pPr marL="0" indent="0">
              <a:buNone/>
            </a:pPr>
            <a:r>
              <a:rPr lang="en-GB" sz="2800" dirty="0" smtClean="0"/>
              <a:t>GST </a:t>
            </a:r>
            <a:r>
              <a:rPr lang="en-GB" sz="2800" dirty="0"/>
              <a:t>111 – Communication in English falls within the ambit of English for Academic Purposes (EAP) in view of the design of the course to meet the specific needs of a homogenous group of learners in an academic setting. According to </a:t>
            </a:r>
            <a:r>
              <a:rPr lang="en-GB" sz="2800" dirty="0" err="1"/>
              <a:t>Shing</a:t>
            </a:r>
            <a:r>
              <a:rPr lang="en-GB" sz="2800" dirty="0"/>
              <a:t> and </a:t>
            </a:r>
            <a:r>
              <a:rPr lang="en-GB" sz="2800" dirty="0" err="1"/>
              <a:t>Sim</a:t>
            </a:r>
            <a:r>
              <a:rPr lang="en-GB" sz="2800" dirty="0"/>
              <a:t> (2011), the growth of EAP is derived from the awareness that university students possess different learning needs that cannot be fulfilled by teaching the same type of English to all categories of students. Indeed, </a:t>
            </a:r>
            <a:r>
              <a:rPr lang="en-GB" sz="2800" dirty="0">
                <a:solidFill>
                  <a:srgbClr val="FF0000"/>
                </a:solidFill>
              </a:rPr>
              <a:t>EAP, according to Hutchinson and Waters (1987) gives a high priority to the language forms students would meet in their studies and a low priority to forms they would not meet.</a:t>
            </a:r>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682851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571500"/>
            <a:ext cx="9698672" cy="5577840"/>
          </a:xfrm>
        </p:spPr>
        <p:txBody>
          <a:bodyPr>
            <a:noAutofit/>
          </a:bodyPr>
          <a:lstStyle/>
          <a:p>
            <a:pPr marL="0" indent="0">
              <a:buNone/>
            </a:pPr>
            <a:r>
              <a:rPr lang="en-GB" sz="3200" dirty="0"/>
              <a:t>In view of the function of English as Nigeria’s official language and language of education, in addition to addressing relevant EAP skills and sub-skills, the course curriculum must of necessity accommodate </a:t>
            </a:r>
            <a:r>
              <a:rPr lang="en-GB" sz="3200" dirty="0">
                <a:solidFill>
                  <a:srgbClr val="FF0000"/>
                </a:solidFill>
              </a:rPr>
              <a:t>pedagogical styles that enhance the acquisition of English by learners in a non-native context.</a:t>
            </a:r>
            <a:r>
              <a:rPr lang="en-GB" sz="3200" dirty="0"/>
              <a:t> </a:t>
            </a:r>
            <a:r>
              <a:rPr lang="en-GB" sz="3200" dirty="0">
                <a:solidFill>
                  <a:srgbClr val="FF0000"/>
                </a:solidFill>
              </a:rPr>
              <a:t>Specifically, the course should focus on the receptive skills of listening and reading and the productive skills of speaking and writing.</a:t>
            </a:r>
          </a:p>
        </p:txBody>
      </p:sp>
      <p:sp>
        <p:nvSpPr>
          <p:cNvPr id="5" name="Footer Placeholder 4"/>
          <p:cNvSpPr>
            <a:spLocks noGrp="1"/>
          </p:cNvSpPr>
          <p:nvPr>
            <p:ph type="ftr" sz="quarter" idx="11"/>
          </p:nvPr>
        </p:nvSpPr>
        <p:spPr/>
        <p:txBody>
          <a:bodyPr/>
          <a:lstStyle/>
          <a:p>
            <a:r>
              <a:rPr lang="en-GB" smtClean="0"/>
              <a:t>Prof Kehinde A. Ayoola NASTREL Lead Paper 22/07/25</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476822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0" y="731520"/>
            <a:ext cx="9790112" cy="5669280"/>
          </a:xfrm>
        </p:spPr>
        <p:txBody>
          <a:bodyPr>
            <a:normAutofit lnSpcReduction="10000"/>
          </a:bodyPr>
          <a:lstStyle/>
          <a:p>
            <a:pPr marL="0" indent="0">
              <a:buNone/>
            </a:pPr>
            <a:r>
              <a:rPr lang="en-GB" sz="2800" dirty="0"/>
              <a:t>Orr (2001) observes that the content of EAP is not fixed, but it is enriched according to the requirements of the learning context. Aside from addressing the linguistic needs of specific disciplines, </a:t>
            </a:r>
            <a:r>
              <a:rPr lang="en-GB" sz="2800" dirty="0" err="1"/>
              <a:t>Teoh</a:t>
            </a:r>
            <a:r>
              <a:rPr lang="en-GB" sz="2800" dirty="0"/>
              <a:t> (1995) suggests that </a:t>
            </a:r>
            <a:r>
              <a:rPr lang="en-GB" sz="2800" dirty="0">
                <a:solidFill>
                  <a:srgbClr val="FF0000"/>
                </a:solidFill>
              </a:rPr>
              <a:t>a well-designed EAP course should be able to enhance students’ ability to work on their own. In this way, students will become better and more independent learners; hence they will be equipped to take greater responsibility for their own learning.</a:t>
            </a:r>
            <a:r>
              <a:rPr lang="en-GB" sz="2800" dirty="0"/>
              <a:t> Underlying the communication in English curriculum for Nigerian universities are EAP perspectives on linguistic and communicative competence, and issues relating to the basic language skills </a:t>
            </a:r>
            <a:r>
              <a:rPr lang="en-GB" sz="2800" i="1" dirty="0"/>
              <a:t>viz.</a:t>
            </a:r>
            <a:r>
              <a:rPr lang="en-GB" sz="2800" dirty="0"/>
              <a:t>:</a:t>
            </a:r>
            <a:r>
              <a:rPr lang="en-GB" sz="2800" dirty="0">
                <a:solidFill>
                  <a:srgbClr val="FF0000"/>
                </a:solidFill>
              </a:rPr>
              <a:t> listening, speaking, reading and writing</a:t>
            </a:r>
            <a:r>
              <a:rPr lang="en-GB" sz="2800" dirty="0"/>
              <a:t>.</a:t>
            </a:r>
            <a:endParaRPr lang="en-GB" dirty="0"/>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4050383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Statement of the Problem</a:t>
            </a:r>
            <a:endParaRPr lang="en-GB" b="1" dirty="0">
              <a:solidFill>
                <a:srgbClr val="FF0000"/>
              </a:solidFill>
            </a:endParaRPr>
          </a:p>
        </p:txBody>
      </p:sp>
      <p:sp>
        <p:nvSpPr>
          <p:cNvPr id="3" name="Content Placeholder 2"/>
          <p:cNvSpPr>
            <a:spLocks noGrp="1"/>
          </p:cNvSpPr>
          <p:nvPr>
            <p:ph idx="1"/>
          </p:nvPr>
        </p:nvSpPr>
        <p:spPr>
          <a:xfrm>
            <a:off x="1760220" y="1485900"/>
            <a:ext cx="9744392" cy="4425322"/>
          </a:xfrm>
        </p:spPr>
        <p:txBody>
          <a:bodyPr>
            <a:noAutofit/>
          </a:bodyPr>
          <a:lstStyle/>
          <a:p>
            <a:pPr marL="0" indent="0">
              <a:buNone/>
            </a:pPr>
            <a:r>
              <a:rPr lang="en-GB" sz="2400" dirty="0"/>
              <a:t>Previous studies emphasize the importance of student characteristics, instructional design, and technology-mediated engagement in determining learning outcomes (</a:t>
            </a:r>
            <a:r>
              <a:rPr lang="en-GB" sz="2400" dirty="0" err="1"/>
              <a:t>Kintu</a:t>
            </a:r>
            <a:r>
              <a:rPr lang="en-GB" sz="2400" dirty="0"/>
              <a:t>, Zhu, &amp; </a:t>
            </a:r>
            <a:r>
              <a:rPr lang="en-GB" sz="2400" dirty="0" err="1"/>
              <a:t>Kagambe</a:t>
            </a:r>
            <a:r>
              <a:rPr lang="en-GB" sz="2400" dirty="0"/>
              <a:t>, 2017). Furthermore, studies within the Nigerian context affirm the transformative potential of mobile technologies and digital tools in shaping academic engagement and entrepreneurial development among tertiary institution students (</a:t>
            </a:r>
            <a:r>
              <a:rPr lang="en-GB" sz="2400" dirty="0" err="1"/>
              <a:t>Ojo</a:t>
            </a:r>
            <a:r>
              <a:rPr lang="en-GB" sz="2400" dirty="0"/>
              <a:t>, </a:t>
            </a:r>
            <a:r>
              <a:rPr lang="en-GB" sz="2400" dirty="0" err="1"/>
              <a:t>Olugbade</a:t>
            </a:r>
            <a:r>
              <a:rPr lang="en-GB" sz="2400" dirty="0"/>
              <a:t>, &amp; </a:t>
            </a:r>
            <a:r>
              <a:rPr lang="en-GB" sz="2400" dirty="0" err="1"/>
              <a:t>Abioye</a:t>
            </a:r>
            <a:r>
              <a:rPr lang="en-GB" sz="2400" dirty="0"/>
              <a:t>, 2023). </a:t>
            </a:r>
            <a:r>
              <a:rPr lang="en-GB" sz="2400" dirty="0">
                <a:solidFill>
                  <a:srgbClr val="FF0000"/>
                </a:solidFill>
              </a:rPr>
              <a:t>However, there has not been sufficient research on the use of the blended learning approach and the evaluation of its impact on the communicative competence and academic performance of Nigerian science and technology university students.</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958794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8476" y="752604"/>
            <a:ext cx="8911687" cy="1280890"/>
          </a:xfrm>
        </p:spPr>
        <p:txBody>
          <a:bodyPr/>
          <a:lstStyle/>
          <a:p>
            <a:r>
              <a:rPr lang="en-GB" b="1" dirty="0" smtClean="0">
                <a:solidFill>
                  <a:srgbClr val="FF0000"/>
                </a:solidFill>
              </a:rPr>
              <a:t>Aim and Objectives</a:t>
            </a:r>
            <a:endParaRPr lang="en-GB" b="1" dirty="0">
              <a:solidFill>
                <a:srgbClr val="FF0000"/>
              </a:solidFill>
            </a:endParaRPr>
          </a:p>
        </p:txBody>
      </p:sp>
      <p:sp>
        <p:nvSpPr>
          <p:cNvPr id="3" name="Content Placeholder 2"/>
          <p:cNvSpPr>
            <a:spLocks noGrp="1"/>
          </p:cNvSpPr>
          <p:nvPr>
            <p:ph idx="1"/>
          </p:nvPr>
        </p:nvSpPr>
        <p:spPr>
          <a:xfrm>
            <a:off x="1943100" y="1463040"/>
            <a:ext cx="9537063" cy="4672768"/>
          </a:xfrm>
        </p:spPr>
        <p:txBody>
          <a:bodyPr>
            <a:noAutofit/>
          </a:bodyPr>
          <a:lstStyle/>
          <a:p>
            <a:r>
              <a:rPr lang="en-GB" sz="2600" dirty="0"/>
              <a:t>This paper, therefore, evaluates the impact of blended learning intervention on first year students’ communicative competence and academic performance in the GST 111 – Communication in English course at a Nigerian science and technology university</a:t>
            </a:r>
            <a:r>
              <a:rPr lang="en-GB" sz="2600" dirty="0" smtClean="0"/>
              <a:t>.</a:t>
            </a:r>
          </a:p>
          <a:p>
            <a:r>
              <a:rPr lang="en-GB" sz="2600" dirty="0"/>
              <a:t>The specific objectives of the study are to evaluate the impact of blended learning on students’ communication in English skills, and examine students’ attitudes and motivation towards the use of blended learning approaches for English language learning by Nigerian university students.</a:t>
            </a:r>
          </a:p>
        </p:txBody>
      </p:sp>
      <p:sp>
        <p:nvSpPr>
          <p:cNvPr id="4" name="Footer Placeholder 3"/>
          <p:cNvSpPr>
            <a:spLocks noGrp="1"/>
          </p:cNvSpPr>
          <p:nvPr>
            <p:ph type="ftr" sz="quarter" idx="11"/>
          </p:nvPr>
        </p:nvSpPr>
        <p:spPr/>
        <p:txBody>
          <a:bodyPr/>
          <a:lstStyle/>
          <a:p>
            <a:r>
              <a:rPr lang="en-GB" smtClean="0"/>
              <a:t>Prof Kehinde A. Ayoola NASTREL Lead Paper 22/07/25</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412153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289</TotalTime>
  <Words>2851</Words>
  <Application>Microsoft Office PowerPoint</Application>
  <PresentationFormat>Widescreen</PresentationFormat>
  <Paragraphs>139</Paragraphs>
  <Slides>33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Century Gothic</vt:lpstr>
      <vt:lpstr>Wingdings 3</vt:lpstr>
      <vt:lpstr>Wisp</vt:lpstr>
      <vt:lpstr>      Blended Learning as a Strategy for Enhancing the Communicative Competence of Nigerian University Students   </vt:lpstr>
      <vt:lpstr>ABSTRACT</vt:lpstr>
      <vt:lpstr>INTRODUCTION</vt:lpstr>
      <vt:lpstr>PowerPoint Presentation</vt:lpstr>
      <vt:lpstr>PowerPoint Presentation</vt:lpstr>
      <vt:lpstr>PowerPoint Presentation</vt:lpstr>
      <vt:lpstr>PowerPoint Presentation</vt:lpstr>
      <vt:lpstr>Statement of the Problem</vt:lpstr>
      <vt:lpstr>Aim and Objectives</vt:lpstr>
      <vt:lpstr>The Use of Technology for Learning in Higher Education</vt:lpstr>
      <vt:lpstr>PowerPoint Presentation</vt:lpstr>
      <vt:lpstr>PowerPoint Presentation</vt:lpstr>
      <vt:lpstr>PowerPoint Presentation</vt:lpstr>
      <vt:lpstr>Theoretical Framework: Community of Inquiry (CoI)</vt:lpstr>
      <vt:lpstr>Community of Inquiry (CoI) Theoretical Framework</vt:lpstr>
      <vt:lpstr>Using WhatsApp for Language Learning</vt:lpstr>
      <vt:lpstr>Methodology</vt:lpstr>
      <vt:lpstr>Summary of Findings:  Online Links, Charts, Graphs &amp; Videos </vt:lpstr>
      <vt:lpstr>PowerPoint Presentation</vt:lpstr>
      <vt:lpstr>PowerPoint Presentation</vt:lpstr>
      <vt:lpstr>The Use of Multimodal Learning Aids</vt:lpstr>
      <vt:lpstr>Frequently Confused lexical Items</vt:lpstr>
      <vt:lpstr>Multimodal Illustration of Nouns and Verbs</vt:lpstr>
      <vt:lpstr>The Advantage of Blended Learning Experience</vt:lpstr>
      <vt:lpstr>2. Online Question and Answer Sessions</vt:lpstr>
      <vt:lpstr>3. Online Essay Competition</vt:lpstr>
      <vt:lpstr>Summary of the Essay Competition Result</vt:lpstr>
      <vt:lpstr>Uses and Abuses of AI by University Students </vt:lpstr>
      <vt:lpstr>Extracts from an online essay submission</vt:lpstr>
      <vt:lpstr>PowerPoint Presentation</vt:lpstr>
      <vt:lpstr>Feedback from Student Participants</vt:lpstr>
      <vt:lpstr>Conclusion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Politics of Ethnic Rivalry and Hate Speech on Social Media, and Implications for Nigeria’s Sustainable Development</dc:title>
  <dc:creator>Dr Ayoola</dc:creator>
  <cp:lastModifiedBy>Dr Ayoola</cp:lastModifiedBy>
  <cp:revision>33</cp:revision>
  <dcterms:created xsi:type="dcterms:W3CDTF">2025-04-01T18:09:18Z</dcterms:created>
  <dcterms:modified xsi:type="dcterms:W3CDTF">2025-07-22T11:39:13Z</dcterms:modified>
</cp:coreProperties>
</file>